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18"/>
  </p:notesMasterIdLst>
  <p:handoutMasterIdLst>
    <p:handoutMasterId r:id="rId19"/>
  </p:handoutMasterIdLst>
  <p:sldIdLst>
    <p:sldId id="256" r:id="rId9"/>
    <p:sldId id="257" r:id="rId10"/>
    <p:sldId id="272" r:id="rId11"/>
    <p:sldId id="273" r:id="rId12"/>
    <p:sldId id="274" r:id="rId13"/>
    <p:sldId id="275" r:id="rId14"/>
    <p:sldId id="276" r:id="rId15"/>
    <p:sldId id="277" r:id="rId16"/>
    <p:sldId id="271" r:id="rId17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180">
          <p15:clr>
            <a:srgbClr val="A4A3A4"/>
          </p15:clr>
        </p15:guide>
        <p15:guide id="16" pos="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79C2"/>
    <a:srgbClr val="003366"/>
    <a:srgbClr val="0066FF"/>
    <a:srgbClr val="0033CC"/>
    <a:srgbClr val="0000FF"/>
    <a:srgbClr val="3366FF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14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884" y="84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180"/>
        <p:guide pos="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1873251" y="2917514"/>
            <a:ext cx="7048500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0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1873251" y="1216660"/>
            <a:ext cx="7048500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651001" y="2781300"/>
            <a:ext cx="7493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51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0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0" name="Line 6"/>
          <p:cNvSpPr>
            <a:spLocks noChangeShapeType="1"/>
          </p:cNvSpPr>
          <p:nvPr userDrawn="1"/>
        </p:nvSpPr>
        <p:spPr bwMode="auto">
          <a:xfrm>
            <a:off x="1644654" y="0"/>
            <a:ext cx="0" cy="6857999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5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2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" name="Rectangle 20"/>
          <p:cNvSpPr>
            <a:spLocks noChangeArrowheads="1"/>
          </p:cNvSpPr>
          <p:nvPr userDrawn="1"/>
        </p:nvSpPr>
        <p:spPr bwMode="auto">
          <a:xfrm>
            <a:off x="1651000" y="0"/>
            <a:ext cx="7492999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189037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</a:t>
            </a:r>
          </a:p>
          <a:p>
            <a:pPr lvl="0"/>
            <a:r>
              <a:rPr lang="ru-RU" dirty="0" smtClean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0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6239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-2" y="6405563"/>
            <a:ext cx="9144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248843" y="2895600"/>
            <a:ext cx="6734519" cy="1470025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900" b="1" kern="0" dirty="0" smtClean="0"/>
              <a:t>Группа ОГК-2</a:t>
            </a:r>
            <a:r>
              <a:rPr lang="ru-RU" altLang="ru-RU" sz="3600" b="1" kern="0" dirty="0" smtClean="0"/>
              <a:t/>
            </a:r>
            <a:br>
              <a:rPr lang="ru-RU" altLang="ru-RU" sz="3600" b="1" kern="0" dirty="0" smtClean="0"/>
            </a:br>
            <a:r>
              <a:rPr lang="ru-RU" altLang="ru-RU" sz="3600" b="1" kern="0" dirty="0" smtClean="0"/>
              <a:t/>
            </a:r>
            <a:br>
              <a:rPr lang="ru-RU" altLang="ru-RU" sz="3600" b="1" kern="0" dirty="0" smtClean="0"/>
            </a:br>
            <a:r>
              <a:rPr lang="ru-RU" altLang="ru-RU" sz="2800" b="1" kern="0" dirty="0" smtClean="0"/>
              <a:t>Презентация финансовых результатов по МСФО</a:t>
            </a:r>
            <a:br>
              <a:rPr lang="ru-RU" altLang="ru-RU" sz="2800" b="1" kern="0" dirty="0" smtClean="0"/>
            </a:br>
            <a:r>
              <a:rPr lang="ru-RU" altLang="ru-RU" sz="2800" b="1" kern="0" dirty="0" smtClean="0"/>
              <a:t>за 2019 г.</a:t>
            </a:r>
            <a:endParaRPr lang="ru-RU" sz="2800" kern="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29159" y="4876800"/>
            <a:ext cx="6400800" cy="369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600" b="1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kern="0" dirty="0" smtClean="0">
                <a:cs typeface="Arial" panose="020B0604020202020204" pitchFamily="34" charset="0"/>
              </a:rPr>
              <a:t>06 марта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ответственности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</a:t>
            </a:r>
            <a:r>
              <a:rPr lang="ru-RU" dirty="0" smtClean="0"/>
              <a:t>за 2019 </a:t>
            </a:r>
            <a:r>
              <a:rPr lang="ru-RU" dirty="0"/>
              <a:t>г.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6575" y="1298575"/>
            <a:ext cx="8074025" cy="483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Представленная информация подготовлена с использованием данных, доступных ПАО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Производственные и финансовые результаты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2019 г.</a:t>
            </a:r>
          </a:p>
        </p:txBody>
      </p:sp>
      <p:sp>
        <p:nvSpPr>
          <p:cNvPr id="11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5715000"/>
            <a:ext cx="9144000" cy="508000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По данным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Разбивка на категории переменных и постоянных расходов представлена по методике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 = Операционная прибыль + Амортизация </a:t>
            </a:r>
            <a:r>
              <a:rPr lang="ru-RU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и износ</a:t>
            </a:r>
            <a:endParaRPr lang="ru-RU" sz="900" dirty="0">
              <a:solidFill>
                <a:prstClr val="black">
                  <a:lumMod val="65000"/>
                  <a:lumOff val="35000"/>
                </a:prstClr>
              </a:solidFill>
              <a:latin typeface="Arial Narrow"/>
              <a:cs typeface="Arial" panose="020B0604020202020204" pitchFamily="34" charset="0"/>
            </a:endParaRPr>
          </a:p>
        </p:txBody>
      </p:sp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760413" y="1131888"/>
            <a:ext cx="2746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Производственные результаты</a:t>
            </a:r>
            <a:r>
              <a:rPr kumimoji="0" lang="ru-RU" altLang="ru-RU" sz="16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kumimoji="0" lang="ru-RU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03"/>
          <p:cNvSpPr txBox="1">
            <a:spLocks noChangeArrowheads="1"/>
          </p:cNvSpPr>
          <p:nvPr/>
        </p:nvSpPr>
        <p:spPr bwMode="auto">
          <a:xfrm>
            <a:off x="5035550" y="1136650"/>
            <a:ext cx="3262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Финансовые результаты, млн рублей</a:t>
            </a:r>
          </a:p>
        </p:txBody>
      </p:sp>
      <p:graphicFrame>
        <p:nvGraphicFramePr>
          <p:cNvPr id="14" name="Group 8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258755"/>
              </p:ext>
            </p:extLst>
          </p:nvPr>
        </p:nvGraphicFramePr>
        <p:xfrm>
          <a:off x="4419600" y="1430338"/>
          <a:ext cx="4495800" cy="4217989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/>
                  </a:extLst>
                </a:gridCol>
                <a:gridCol w="696685">
                  <a:extLst>
                    <a:ext uri="{9D8B030D-6E8A-4147-A177-3AD203B41FA5}"/>
                  </a:extLst>
                </a:gridCol>
                <a:gridCol w="674915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</a:tblGrid>
              <a:tr h="5074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2018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2019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/>
                </a:extLst>
              </a:tr>
              <a:tr h="282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Выручка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143 227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134 579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-6,0%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74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Операционные расходы,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т.ч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(127 388)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(116 285)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-8,7%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2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Переменные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(75 488)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(67 879)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-10,1%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2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Постоянные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(38 930)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(35 041)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-10,0%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2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5113" indent="0" algn="l" defTabSz="914400" rtl="0" eaLnBrk="1" fontAlgn="ctr" latinLnBrk="0" hangingPunct="1">
                        <a:tabLst/>
                      </a:pPr>
                      <a:r>
                        <a:rPr lang="ru-RU" sz="1400" b="0" i="0" u="none" strike="noStrike" kern="1200" dirty="0" smtClean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Амортизация и износ</a:t>
                      </a:r>
                      <a:endParaRPr lang="ru-RU" sz="1400" b="0" i="0" u="none" strike="noStrike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(12 970)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(13 365)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+3,0</a:t>
                      </a:r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815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Убыток от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обесценения фин. активов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(1 756)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(456)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-74,0%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143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Операционная прибыль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14 083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17 838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+26,7</a:t>
                      </a:r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2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27 053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31 203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+15,3</a:t>
                      </a:r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12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за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год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8 305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12 025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+44,8</a:t>
                      </a:r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815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C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овокупный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доход за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/>
                          <a:ea typeface="+mn-ea"/>
                          <a:cs typeface="Arial" charset="0"/>
                        </a:rPr>
                        <a:t>год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8 435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11 754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+39,3</a:t>
                      </a:r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5" name="Group 85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810225"/>
              </p:ext>
            </p:extLst>
          </p:nvPr>
        </p:nvGraphicFramePr>
        <p:xfrm>
          <a:off x="0" y="1430338"/>
          <a:ext cx="4267200" cy="4208462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</a:tblGrid>
              <a:tr h="518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2018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2019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 кВт∙ч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58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919   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54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688   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-7,2%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млн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кВт∙ч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54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950   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51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050   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-7,1%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 тыс. Гкал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6 702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6 351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-5,2%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э/э, г/кВт∙ч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331,6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325,0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-2,0%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тепло, кг/Гкал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152,9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165,2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+8,0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059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36,2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33,0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-3,2 </a:t>
                      </a: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п.п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.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4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Выручка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2019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1023938" y="1143000"/>
            <a:ext cx="2457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19800" y="1136650"/>
            <a:ext cx="1438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Цены и тарифы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8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graphicFrame>
        <p:nvGraphicFramePr>
          <p:cNvPr id="9" name="Таблица 2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261137"/>
              </p:ext>
            </p:extLst>
          </p:nvPr>
        </p:nvGraphicFramePr>
        <p:xfrm>
          <a:off x="4876800" y="1541463"/>
          <a:ext cx="4114800" cy="1782790"/>
        </p:xfrm>
        <a:graphic>
          <a:graphicData uri="http://schemas.openxmlformats.org/drawingml/2006/table">
            <a:tbl>
              <a:tblPr/>
              <a:tblGrid>
                <a:gridCol w="3318096">
                  <a:extLst>
                    <a:ext uri="{9D8B030D-6E8A-4147-A177-3AD203B41FA5}"/>
                  </a:extLst>
                </a:gridCol>
                <a:gridCol w="796704">
                  <a:extLst>
                    <a:ext uri="{9D8B030D-6E8A-4147-A177-3AD203B41FA5}"/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2019</a:t>
                      </a:r>
                      <a:endParaRPr kumimoji="0" 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продажи э/э на свободном рынке, руб./МВтч</a:t>
                      </a: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1 227,70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тариф на тепло,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руб./Гкал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829,21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новую мощность,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815 811,65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старую мощность, 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130 831,06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305" marB="2730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183188" y="3581400"/>
            <a:ext cx="3754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объемов продаж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на ОРЭМ за </a:t>
            </a:r>
            <a:r>
              <a:rPr lang="ru-RU" altLang="ru-RU" sz="1600" b="1" dirty="0" smtClean="0">
                <a:solidFill>
                  <a:srgbClr val="0066CC"/>
                </a:solidFill>
              </a:rPr>
              <a:t>2019 </a:t>
            </a:r>
            <a:r>
              <a:rPr lang="ru-RU" altLang="ru-RU" sz="1600" b="1" dirty="0">
                <a:solidFill>
                  <a:srgbClr val="0066CC"/>
                </a:solidFill>
              </a:rPr>
              <a:t>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152400" y="3581400"/>
            <a:ext cx="4071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выручки от продажи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и мощности за </a:t>
            </a:r>
            <a:r>
              <a:rPr lang="ru-RU" altLang="ru-RU" sz="1600" b="1" dirty="0" smtClean="0">
                <a:solidFill>
                  <a:srgbClr val="0066CC"/>
                </a:solidFill>
              </a:rPr>
              <a:t>2019 </a:t>
            </a:r>
            <a:r>
              <a:rPr lang="ru-RU" altLang="ru-RU" sz="1600" b="1" dirty="0">
                <a:solidFill>
                  <a:srgbClr val="0066CC"/>
                </a:solidFill>
              </a:rPr>
              <a:t>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5221" y="4330672"/>
            <a:ext cx="6045708" cy="159258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1843" y="4280793"/>
            <a:ext cx="5049012" cy="165201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431" y="1528185"/>
            <a:ext cx="4992624" cy="157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Переменные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2019 г.</a:t>
            </a:r>
          </a:p>
        </p:txBody>
      </p:sp>
      <p:graphicFrame>
        <p:nvGraphicFramePr>
          <p:cNvPr id="5" name="Таблица 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156631"/>
              </p:ext>
            </p:extLst>
          </p:nvPr>
        </p:nvGraphicFramePr>
        <p:xfrm>
          <a:off x="4876800" y="1508125"/>
          <a:ext cx="4114801" cy="1784352"/>
        </p:xfrm>
        <a:graphic>
          <a:graphicData uri="http://schemas.openxmlformats.org/drawingml/2006/table">
            <a:tbl>
              <a:tblPr/>
              <a:tblGrid>
                <a:gridCol w="2053503">
                  <a:extLst>
                    <a:ext uri="{9D8B030D-6E8A-4147-A177-3AD203B41FA5}"/>
                  </a:extLst>
                </a:gridCol>
                <a:gridCol w="763949">
                  <a:extLst>
                    <a:ext uri="{9D8B030D-6E8A-4147-A177-3AD203B41FA5}"/>
                  </a:extLst>
                </a:gridCol>
                <a:gridCol w="763949">
                  <a:extLst>
                    <a:ext uri="{9D8B030D-6E8A-4147-A177-3AD203B41FA5}"/>
                  </a:extLst>
                </a:gridCol>
                <a:gridCol w="533400">
                  <a:extLst>
                    <a:ext uri="{9D8B030D-6E8A-4147-A177-3AD203B41FA5}"/>
                  </a:extLst>
                </a:gridCol>
              </a:tblGrid>
              <a:tr h="390320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2018</a:t>
                      </a:r>
                      <a:endParaRPr lang="ru-RU" sz="11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2019</a:t>
                      </a:r>
                      <a:endParaRPr lang="ru-RU" sz="11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9C2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топливо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62 353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58 620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-6,0%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покупную электро- и тепловую энергию и мощность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12 943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9 107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-29,6%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altLang="ru-RU" sz="1100" dirty="0">
                          <a:solidFill>
                            <a:schemeClr val="tx1"/>
                          </a:solidFill>
                        </a:rPr>
                        <a:t>Экологические платежи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-20,8%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22679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переменные расходы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75 488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67 879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-10,1%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738688" y="1143000"/>
            <a:ext cx="3678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переменных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622300" y="3614738"/>
            <a:ext cx="256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Расходы на топливо, млн руб.</a:t>
            </a:r>
          </a:p>
        </p:txBody>
      </p:sp>
      <p:sp>
        <p:nvSpPr>
          <p:cNvPr id="9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rgbClr val="0066CC"/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rgbClr val="0066CC"/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146050" y="1143000"/>
            <a:ext cx="3740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Факторы изменения </a:t>
            </a:r>
            <a:br>
              <a:rPr lang="ru-RU" altLang="ru-RU" sz="1600" b="1">
                <a:solidFill>
                  <a:srgbClr val="0066CC"/>
                </a:solidFill>
              </a:rPr>
            </a:br>
            <a:r>
              <a:rPr lang="ru-RU" altLang="ru-RU" sz="1600" b="1">
                <a:solidFill>
                  <a:srgbClr val="0066CC"/>
                </a:solidFill>
              </a:rPr>
              <a:t>переменных операционных расходов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5116513" y="3643313"/>
            <a:ext cx="2844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Потребление топлива, тыс. т.у.т.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46050" y="1689100"/>
            <a:ext cx="43529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1200" dirty="0">
                <a:solidFill>
                  <a:schemeClr val="tx1"/>
                </a:solidFill>
              </a:rPr>
              <a:t>Уменьшение расходов на топливо, покупную электрическую энергию, мощность и тепловую энергию, а также экологические платежи обусловлено снижением выработки электрической энергии за </a:t>
            </a:r>
            <a:r>
              <a:rPr lang="ru-RU" altLang="ru-RU" sz="1200" dirty="0" smtClean="0">
                <a:solidFill>
                  <a:schemeClr val="tx1"/>
                </a:solidFill>
              </a:rPr>
              <a:t>2019 год </a:t>
            </a:r>
            <a:r>
              <a:rPr lang="ru-RU" altLang="ru-RU" sz="1200" dirty="0">
                <a:solidFill>
                  <a:schemeClr val="tx1"/>
                </a:solidFill>
              </a:rPr>
              <a:t>по сравнению с </a:t>
            </a:r>
            <a:r>
              <a:rPr lang="ru-RU" altLang="ru-RU" sz="1200" dirty="0" smtClean="0">
                <a:solidFill>
                  <a:schemeClr val="tx1"/>
                </a:solidFill>
              </a:rPr>
              <a:t>2018 годом.</a:t>
            </a:r>
            <a:endParaRPr lang="ru-RU" altLang="ru-RU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3">
            <a:extLst>
              <a:ext uri="{FF2B5EF4-FFF2-40B4-BE49-F238E27FC236}"/>
            </a:extLst>
          </p:cNvPr>
          <p:cNvCxnSpPr/>
          <p:nvPr/>
        </p:nvCxnSpPr>
        <p:spPr>
          <a:xfrm>
            <a:off x="2205038" y="4284663"/>
            <a:ext cx="917575" cy="9842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5">
            <a:extLst>
              <a:ext uri="{FF2B5EF4-FFF2-40B4-BE49-F238E27FC236}"/>
            </a:extLst>
          </p:cNvPr>
          <p:cNvSpPr/>
          <p:nvPr/>
        </p:nvSpPr>
        <p:spPr>
          <a:xfrm>
            <a:off x="2481263" y="415131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66CC"/>
                </a:solidFill>
              </a:rPr>
              <a:t>-6,0%</a:t>
            </a:r>
            <a:endParaRPr lang="ru-RU" sz="1050" spc="-10" dirty="0">
              <a:solidFill>
                <a:srgbClr val="0066CC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69" y="4193475"/>
            <a:ext cx="3334512" cy="162001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8572" y="3985355"/>
            <a:ext cx="3422904" cy="217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6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7097" y="4574454"/>
            <a:ext cx="3400044" cy="184251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Постоянные </a:t>
            </a:r>
            <a:r>
              <a:rPr lang="ru-RU" altLang="ru-RU" dirty="0" smtClean="0"/>
              <a:t>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2019 г.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148263" y="1227138"/>
            <a:ext cx="36496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постоянных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781050" y="4247505"/>
            <a:ext cx="265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Постоянные расходы,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1371293" y="1127125"/>
            <a:ext cx="186910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Факторы изменения </a:t>
            </a:r>
            <a:br>
              <a:rPr lang="ru-RU" altLang="ru-RU" sz="1600" b="1" dirty="0">
                <a:solidFill>
                  <a:srgbClr val="0079C2"/>
                </a:solidFill>
              </a:rPr>
            </a:br>
            <a:r>
              <a:rPr lang="ru-RU" altLang="ru-RU" sz="1600" b="1" dirty="0">
                <a:solidFill>
                  <a:srgbClr val="0079C2"/>
                </a:solidFill>
              </a:rPr>
              <a:t>постоянных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расходов</a:t>
            </a:r>
            <a:endParaRPr lang="ru-RU" altLang="ru-RU" sz="1600" b="1" dirty="0">
              <a:solidFill>
                <a:srgbClr val="0079C2"/>
              </a:solidFill>
            </a:endParaRP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367338" y="4228455"/>
            <a:ext cx="29734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Амортизация и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износ, млн руб.</a:t>
            </a:r>
            <a:endParaRPr lang="ru-RU" altLang="ru-RU" sz="1600" b="1" dirty="0">
              <a:solidFill>
                <a:srgbClr val="0079C2"/>
              </a:solidFill>
            </a:endParaRPr>
          </a:p>
        </p:txBody>
      </p:sp>
      <p:graphicFrame>
        <p:nvGraphicFramePr>
          <p:cNvPr id="11" name="Таблица 2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15970"/>
              </p:ext>
            </p:extLst>
          </p:nvPr>
        </p:nvGraphicFramePr>
        <p:xfrm>
          <a:off x="4887913" y="1577975"/>
          <a:ext cx="4173538" cy="2450335"/>
        </p:xfrm>
        <a:graphic>
          <a:graphicData uri="http://schemas.openxmlformats.org/drawingml/2006/table">
            <a:tbl>
              <a:tblPr/>
              <a:tblGrid>
                <a:gridCol w="2217222">
                  <a:extLst>
                    <a:ext uri="{9D8B030D-6E8A-4147-A177-3AD203B41FA5}"/>
                  </a:extLst>
                </a:gridCol>
                <a:gridCol w="582962">
                  <a:extLst>
                    <a:ext uri="{9D8B030D-6E8A-4147-A177-3AD203B41FA5}"/>
                  </a:extLst>
                </a:gridCol>
                <a:gridCol w="763841">
                  <a:extLst>
                    <a:ext uri="{9D8B030D-6E8A-4147-A177-3AD203B41FA5}"/>
                  </a:extLst>
                </a:gridCol>
                <a:gridCol w="609513">
                  <a:extLst>
                    <a:ext uri="{9D8B030D-6E8A-4147-A177-3AD203B41FA5}"/>
                  </a:extLst>
                </a:gridCol>
              </a:tblGrid>
              <a:tr h="307769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2018</a:t>
                      </a:r>
                      <a:endParaRPr lang="ru-RU" sz="11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2019</a:t>
                      </a:r>
                      <a:endParaRPr lang="ru-RU" sz="11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9C2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Вознаграждение работникам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8 824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9 375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+6,2</a:t>
                      </a:r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4417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Затраты на ремонт и сервисное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обслуживание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4 305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3 920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-8,9%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3995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Администрирование рынка электроэнергии и услуги оперативно-диспетчерского управления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2 048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2 160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+5,5</a:t>
                      </a:r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Налоги, кроме налога на прибыль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4 249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2 993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-29,6%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 аренду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2 354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4 617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+96,1</a:t>
                      </a:r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постоянные 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17 150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11 976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-30,2%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постоянные</a:t>
                      </a:r>
                      <a:r>
                        <a:rPr lang="ru-RU" sz="1100" b="1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38 930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35 041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-10,0%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cxnSp>
        <p:nvCxnSpPr>
          <p:cNvPr id="12" name="Straight Arrow Connector 13">
            <a:extLst>
              <a:ext uri="{FF2B5EF4-FFF2-40B4-BE49-F238E27FC236}"/>
            </a:extLst>
          </p:cNvPr>
          <p:cNvCxnSpPr/>
          <p:nvPr/>
        </p:nvCxnSpPr>
        <p:spPr>
          <a:xfrm>
            <a:off x="2087563" y="4816387"/>
            <a:ext cx="1112837" cy="8572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4">
            <a:extLst>
              <a:ext uri="{FF2B5EF4-FFF2-40B4-BE49-F238E27FC236}"/>
            </a:extLst>
          </p:cNvPr>
          <p:cNvSpPr/>
          <p:nvPr/>
        </p:nvSpPr>
        <p:spPr>
          <a:xfrm>
            <a:off x="2438400" y="463382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 smtClean="0">
                <a:solidFill>
                  <a:srgbClr val="0079C2"/>
                </a:solidFill>
              </a:rPr>
              <a:t>-10,0%</a:t>
            </a:r>
            <a:endParaRPr lang="ru-RU" sz="1050" spc="-30" dirty="0">
              <a:solidFill>
                <a:srgbClr val="0079C2"/>
              </a:solidFill>
            </a:endParaRPr>
          </a:p>
        </p:txBody>
      </p:sp>
      <p:cxnSp>
        <p:nvCxnSpPr>
          <p:cNvPr id="14" name="Straight Arrow Connector 16">
            <a:extLst>
              <a:ext uri="{FF2B5EF4-FFF2-40B4-BE49-F238E27FC236}"/>
            </a:extLst>
          </p:cNvPr>
          <p:cNvCxnSpPr/>
          <p:nvPr/>
        </p:nvCxnSpPr>
        <p:spPr>
          <a:xfrm flipV="1">
            <a:off x="6711950" y="4641762"/>
            <a:ext cx="908050" cy="19208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7">
            <a:extLst>
              <a:ext uri="{FF2B5EF4-FFF2-40B4-BE49-F238E27FC236}"/>
            </a:extLst>
          </p:cNvPr>
          <p:cNvSpPr/>
          <p:nvPr/>
        </p:nvSpPr>
        <p:spPr>
          <a:xfrm>
            <a:off x="6973888" y="4536987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 smtClean="0">
                <a:solidFill>
                  <a:srgbClr val="0079C2"/>
                </a:solidFill>
              </a:rPr>
              <a:t>+3,0%</a:t>
            </a:r>
            <a:endParaRPr lang="ru-RU" sz="1050" spc="-30" dirty="0">
              <a:solidFill>
                <a:srgbClr val="0079C2"/>
              </a:solidFill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42875" y="1701800"/>
            <a:ext cx="4745038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Снижение прочих постоянных расходов в большей степени обусловлено значительным снижением величины штрафов, пени и неустоек за нарушение условий договоров по основной деятельности. </a:t>
            </a:r>
          </a:p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Снижение налогов, кроме налогов на прибыль, связано со снижением налога на имущество в связи с изменением законодательства.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03" y="4675100"/>
            <a:ext cx="3887435" cy="174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94" y="1986446"/>
            <a:ext cx="3373885" cy="2836062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EBITDA </a:t>
            </a:r>
            <a:r>
              <a:rPr lang="ru-RU" altLang="ru-RU" dirty="0"/>
              <a:t>и прибыль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2019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4638925" y="1354138"/>
            <a:ext cx="37237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Формирование прибыли за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2019 </a:t>
            </a:r>
            <a:r>
              <a:rPr lang="ru-RU" altLang="ru-RU" sz="1600" b="1" dirty="0">
                <a:solidFill>
                  <a:srgbClr val="0079C2"/>
                </a:solidFill>
              </a:rPr>
              <a:t>г.,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60388" y="1354138"/>
            <a:ext cx="3130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>
                <a:solidFill>
                  <a:srgbClr val="0079C2"/>
                </a:solidFill>
              </a:rPr>
              <a:t>EBITDA</a:t>
            </a:r>
            <a:r>
              <a:rPr lang="ru-RU" altLang="ru-RU" sz="1600" b="1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8" name="Straight Arrow Connector 6">
            <a:extLst>
              <a:ext uri="{FF2B5EF4-FFF2-40B4-BE49-F238E27FC236}"/>
            </a:extLst>
          </p:cNvPr>
          <p:cNvCxnSpPr/>
          <p:nvPr/>
        </p:nvCxnSpPr>
        <p:spPr>
          <a:xfrm flipV="1">
            <a:off x="1524000" y="3048000"/>
            <a:ext cx="909638" cy="152400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7">
            <a:extLst>
              <a:ext uri="{FF2B5EF4-FFF2-40B4-BE49-F238E27FC236}"/>
            </a:extLst>
          </p:cNvPr>
          <p:cNvSpPr/>
          <p:nvPr/>
        </p:nvSpPr>
        <p:spPr>
          <a:xfrm>
            <a:off x="1755775" y="2933700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spc="-10" dirty="0" smtClean="0">
                <a:solidFill>
                  <a:srgbClr val="0079C2"/>
                </a:solidFill>
              </a:rPr>
              <a:t>+</a:t>
            </a:r>
            <a:r>
              <a:rPr lang="ru-RU" sz="1050" spc="-10" dirty="0" smtClean="0">
                <a:solidFill>
                  <a:srgbClr val="0079C2"/>
                </a:solidFill>
              </a:rPr>
              <a:t>15,3%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019" y="1775604"/>
            <a:ext cx="4713732" cy="344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1401" y="2411790"/>
            <a:ext cx="2793492" cy="313182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1" y="2462435"/>
            <a:ext cx="3268980" cy="305866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Заемные средства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2019 г.</a:t>
            </a:r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</a:t>
            </a:r>
            <a:endParaRPr lang="en-US" altLang="ru-RU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124575" y="1276350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Чистый долг, </a:t>
            </a:r>
            <a:r>
              <a:rPr lang="en-US" altLang="ru-RU" sz="1600" b="1">
                <a:solidFill>
                  <a:srgbClr val="0079C2"/>
                </a:solidFill>
              </a:rPr>
              <a:t/>
            </a:r>
            <a:br>
              <a:rPr lang="en-US" altLang="ru-RU" sz="1600" b="1">
                <a:solidFill>
                  <a:srgbClr val="0079C2"/>
                </a:solidFill>
              </a:rPr>
            </a:br>
            <a:r>
              <a:rPr lang="ru-RU" altLang="ru-RU" sz="1600" b="1">
                <a:solidFill>
                  <a:srgbClr val="0079C2"/>
                </a:solidFill>
              </a:rPr>
              <a:t>млн руб.</a:t>
            </a:r>
            <a:r>
              <a:rPr lang="en-US" altLang="ru-RU" sz="1600" b="1" baseline="30000">
                <a:solidFill>
                  <a:srgbClr val="0079C2"/>
                </a:solidFill>
              </a:rPr>
              <a:t>1</a:t>
            </a:r>
            <a:endParaRPr lang="ru-RU" altLang="ru-RU" sz="1600" b="1" baseline="30000">
              <a:solidFill>
                <a:srgbClr val="0079C2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46050" y="1219200"/>
            <a:ext cx="2597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заемных средств,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3270250" y="1219200"/>
            <a:ext cx="28765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Диверсификация заемных средств по срокам погашения на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31 декабря 2019 </a:t>
            </a:r>
            <a:r>
              <a:rPr lang="ru-RU" altLang="ru-RU" sz="1600" b="1" dirty="0">
                <a:solidFill>
                  <a:srgbClr val="0079C2"/>
                </a:solidFill>
              </a:rPr>
              <a:t>г., млн руб.</a:t>
            </a:r>
          </a:p>
        </p:txBody>
      </p:sp>
      <p:cxnSp>
        <p:nvCxnSpPr>
          <p:cNvPr id="10" name="Straight Arrow Connector 7">
            <a:extLst>
              <a:ext uri="{FF2B5EF4-FFF2-40B4-BE49-F238E27FC236}"/>
            </a:extLst>
          </p:cNvPr>
          <p:cNvCxnSpPr/>
          <p:nvPr/>
        </p:nvCxnSpPr>
        <p:spPr>
          <a:xfrm flipV="1">
            <a:off x="1127760" y="2556669"/>
            <a:ext cx="985520" cy="173831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8">
            <a:extLst>
              <a:ext uri="{FF2B5EF4-FFF2-40B4-BE49-F238E27FC236}"/>
            </a:extLst>
          </p:cNvPr>
          <p:cNvSpPr/>
          <p:nvPr/>
        </p:nvSpPr>
        <p:spPr>
          <a:xfrm>
            <a:off x="1404938" y="2497138"/>
            <a:ext cx="365125" cy="3667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79C2"/>
                </a:solidFill>
              </a:rPr>
              <a:t>+11,8%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  </a:t>
            </a:r>
            <a:endParaRPr lang="en-US" altLang="ru-R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6">
            <a:extLst>
              <a:ext uri="{FF2B5EF4-FFF2-40B4-BE49-F238E27FC236}"/>
            </a:extLst>
          </p:cNvPr>
          <p:cNvCxnSpPr/>
          <p:nvPr/>
        </p:nvCxnSpPr>
        <p:spPr>
          <a:xfrm flipV="1">
            <a:off x="6913643" y="2702758"/>
            <a:ext cx="1012745" cy="2611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7">
            <a:extLst>
              <a:ext uri="{FF2B5EF4-FFF2-40B4-BE49-F238E27FC236}"/>
            </a:extLst>
          </p:cNvPr>
          <p:cNvSpPr/>
          <p:nvPr/>
        </p:nvSpPr>
        <p:spPr>
          <a:xfrm>
            <a:off x="6548518" y="2805490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1,50</a:t>
            </a:r>
          </a:p>
        </p:txBody>
      </p:sp>
      <p:sp>
        <p:nvSpPr>
          <p:cNvPr id="15" name="Oval 7">
            <a:extLst>
              <a:ext uri="{FF2B5EF4-FFF2-40B4-BE49-F238E27FC236}"/>
            </a:extLst>
          </p:cNvPr>
          <p:cNvSpPr/>
          <p:nvPr/>
        </p:nvSpPr>
        <p:spPr>
          <a:xfrm>
            <a:off x="7926388" y="2547938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79C2"/>
                </a:solidFill>
              </a:rPr>
              <a:t>1,68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6791326" y="2290385"/>
            <a:ext cx="113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79C2"/>
                </a:solidFill>
              </a:rPr>
              <a:t>Чистый долг/</a:t>
            </a:r>
            <a:r>
              <a:rPr lang="en-US" altLang="ru-RU" sz="1200" dirty="0">
                <a:solidFill>
                  <a:srgbClr val="0079C2"/>
                </a:solidFill>
              </a:rPr>
              <a:t> EBITDA</a:t>
            </a:r>
            <a:endParaRPr lang="ru-RU" altLang="ru-RU" sz="1200" baseline="30000" dirty="0">
              <a:solidFill>
                <a:srgbClr val="0079C2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4475" y="2166938"/>
            <a:ext cx="2875788" cy="3092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Результаты деятельности Группы ОГК-2 по МСФО 2019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939925" y="2644775"/>
            <a:ext cx="72040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 smtClean="0"/>
              <a:t>Спасибо за внимание!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43150" y="3898900"/>
            <a:ext cx="48196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Контакты</a:t>
            </a:r>
            <a:r>
              <a:rPr lang="en-US" altLang="ru-RU" sz="1600" dirty="0"/>
              <a:t>: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Гризель Наталья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Тел.: + 7 (812) 646-13-64, доб. 2416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/>
              <a:t>Email: Grizel.Natalya@ogk2.ru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3281</TotalTime>
  <Words>991</Words>
  <Application>Microsoft Office PowerPoint</Application>
  <PresentationFormat>Экран (4:3)</PresentationFormat>
  <Paragraphs>197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Arial</vt:lpstr>
      <vt:lpstr>Arial Narrow</vt:lpstr>
      <vt:lpstr>Calibri</vt:lpstr>
      <vt:lpstr>Symbol</vt:lpstr>
      <vt:lpstr>Times New Roman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Ограничение ответственности</vt:lpstr>
      <vt:lpstr>Производственные и финансовые результаты</vt:lpstr>
      <vt:lpstr>Выручка</vt:lpstr>
      <vt:lpstr>Переменные расходы</vt:lpstr>
      <vt:lpstr>Постоянные расходы</vt:lpstr>
      <vt:lpstr>EBITDA и прибыль</vt:lpstr>
      <vt:lpstr>Заемные средства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Гризель Наталья Олеговна</cp:lastModifiedBy>
  <cp:revision>180</cp:revision>
  <dcterms:created xsi:type="dcterms:W3CDTF">2009-07-15T11:37:47Z</dcterms:created>
  <dcterms:modified xsi:type="dcterms:W3CDTF">2020-03-06T13:47:59Z</dcterms:modified>
</cp:coreProperties>
</file>