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5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6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7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5" r:id="rId1"/>
    <p:sldMasterId id="2147483769" r:id="rId2"/>
    <p:sldMasterId id="2147483658" r:id="rId3"/>
    <p:sldMasterId id="2147483759" r:id="rId4"/>
    <p:sldMasterId id="2147483762" r:id="rId5"/>
    <p:sldMasterId id="2147483661" r:id="rId6"/>
    <p:sldMasterId id="2147483662" r:id="rId7"/>
    <p:sldMasterId id="2147483743" r:id="rId8"/>
  </p:sldMasterIdLst>
  <p:notesMasterIdLst>
    <p:notesMasterId r:id="rId18"/>
  </p:notesMasterIdLst>
  <p:handoutMasterIdLst>
    <p:handoutMasterId r:id="rId19"/>
  </p:handoutMasterIdLst>
  <p:sldIdLst>
    <p:sldId id="256" r:id="rId9"/>
    <p:sldId id="257" r:id="rId10"/>
    <p:sldId id="272" r:id="rId11"/>
    <p:sldId id="273" r:id="rId12"/>
    <p:sldId id="274" r:id="rId13"/>
    <p:sldId id="275" r:id="rId14"/>
    <p:sldId id="276" r:id="rId15"/>
    <p:sldId id="277" r:id="rId16"/>
    <p:sldId id="271" r:id="rId17"/>
  </p:sldIdLst>
  <p:sldSz cx="9144000" cy="6858000" type="screen4x3"/>
  <p:notesSz cx="7099300" cy="102346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93">
          <p15:clr>
            <a:srgbClr val="A4A3A4"/>
          </p15:clr>
        </p15:guide>
        <p15:guide id="2" orient="horz" pos="3884">
          <p15:clr>
            <a:srgbClr val="A4A3A4"/>
          </p15:clr>
        </p15:guide>
        <p15:guide id="3" orient="horz" pos="825">
          <p15:clr>
            <a:srgbClr val="A4A3A4"/>
          </p15:clr>
        </p15:guide>
        <p15:guide id="4" orient="horz" pos="591">
          <p15:clr>
            <a:srgbClr val="A4A3A4"/>
          </p15:clr>
        </p15:guide>
        <p15:guide id="5" orient="horz" pos="1752">
          <p15:clr>
            <a:srgbClr val="A4A3A4"/>
          </p15:clr>
        </p15:guide>
        <p15:guide id="6" orient="horz" pos="2818">
          <p15:clr>
            <a:srgbClr val="A4A3A4"/>
          </p15:clr>
        </p15:guide>
        <p15:guide id="7" orient="horz" pos="2959">
          <p15:clr>
            <a:srgbClr val="A4A3A4"/>
          </p15:clr>
        </p15:guide>
        <p15:guide id="8" orient="horz" pos="1612">
          <p15:clr>
            <a:srgbClr val="A4A3A4"/>
          </p15:clr>
        </p15:guide>
        <p15:guide id="9" pos="141">
          <p15:clr>
            <a:srgbClr val="A4A3A4"/>
          </p15:clr>
        </p15:guide>
        <p15:guide id="10" pos="3747">
          <p15:clr>
            <a:srgbClr val="A4A3A4"/>
          </p15:clr>
        </p15:guide>
        <p15:guide id="11" pos="5620">
          <p15:clr>
            <a:srgbClr val="A4A3A4"/>
          </p15:clr>
        </p15:guide>
        <p15:guide id="12" pos="1873">
          <p15:clr>
            <a:srgbClr val="A4A3A4"/>
          </p15:clr>
        </p15:guide>
        <p15:guide id="13" pos="2014">
          <p15:clr>
            <a:srgbClr val="A4A3A4"/>
          </p15:clr>
        </p15:guide>
        <p15:guide id="14" pos="3885">
          <p15:clr>
            <a:srgbClr val="A4A3A4"/>
          </p15:clr>
        </p15:guide>
        <p15:guide id="15" pos="1180">
          <p15:clr>
            <a:srgbClr val="A4A3A4"/>
          </p15:clr>
        </p15:guide>
        <p15:guide id="16" pos="89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0079C2"/>
    <a:srgbClr val="003366"/>
    <a:srgbClr val="0066FF"/>
    <a:srgbClr val="0033CC"/>
    <a:srgbClr val="0000FF"/>
    <a:srgbClr val="3366FF"/>
    <a:srgbClr val="0099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14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1884" y="84"/>
      </p:cViewPr>
      <p:guideLst>
        <p:guide orient="horz" pos="1893"/>
        <p:guide orient="horz" pos="3884"/>
        <p:guide orient="horz" pos="825"/>
        <p:guide orient="horz" pos="591"/>
        <p:guide orient="horz" pos="1752"/>
        <p:guide orient="horz" pos="2818"/>
        <p:guide orient="horz" pos="2959"/>
        <p:guide orient="horz" pos="1612"/>
        <p:guide pos="141"/>
        <p:guide pos="3747"/>
        <p:guide pos="5620"/>
        <p:guide pos="1873"/>
        <p:guide pos="2014"/>
        <p:guide pos="3885"/>
        <p:guide pos="1180"/>
        <p:guide pos="89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73" d="100"/>
          <a:sy n="73" d="100"/>
        </p:scale>
        <p:origin x="-3318" y="-108"/>
      </p:cViewPr>
      <p:guideLst>
        <p:guide orient="horz" pos="3224"/>
        <p:guide pos="2236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tableStyles" Target="tableStyles.xml"/><Relationship Id="rId10" Type="http://schemas.openxmlformats.org/officeDocument/2006/relationships/slide" Target="slides/slide2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89" tIns="46945" rIns="93889" bIns="46945" numCol="1" anchor="t" anchorCtr="0" compatLnSpc="1">
            <a:prstTxWarp prst="textNoShape">
              <a:avLst/>
            </a:prstTxWarp>
          </a:bodyPr>
          <a:lstStyle>
            <a:lvl1pPr defTabSz="936625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89" tIns="46945" rIns="93889" bIns="46945" numCol="1" anchor="t" anchorCtr="0" compatLnSpc="1">
            <a:prstTxWarp prst="textNoShape">
              <a:avLst/>
            </a:prstTxWarp>
          </a:bodyPr>
          <a:lstStyle>
            <a:lvl1pPr algn="r" defTabSz="936625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89" tIns="46945" rIns="93889" bIns="46945" numCol="1" anchor="b" anchorCtr="0" compatLnSpc="1">
            <a:prstTxWarp prst="textNoShape">
              <a:avLst/>
            </a:prstTxWarp>
          </a:bodyPr>
          <a:lstStyle>
            <a:lvl1pPr defTabSz="936625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40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89" tIns="46945" rIns="93889" bIns="46945" numCol="1" anchor="b" anchorCtr="0" compatLnSpc="1">
            <a:prstTxWarp prst="textNoShape">
              <a:avLst/>
            </a:prstTxWarp>
          </a:bodyPr>
          <a:lstStyle>
            <a:lvl1pPr algn="r" defTabSz="936625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EF9B2FAC-2503-48F8-B071-04E7FA1ED43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9972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3" rIns="99025" bIns="49513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3" rIns="99025" bIns="49513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1200" y="4862513"/>
            <a:ext cx="5676900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3" rIns="99025" bIns="495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3" rIns="99025" bIns="49513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3" rIns="99025" bIns="49513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A7F4F542-0CF8-4D46-9C15-E25CCB08C5C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44188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223838" y="1222373"/>
            <a:ext cx="8707437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1342390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1342390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2"/>
          </p:nvPr>
        </p:nvSpPr>
        <p:spPr>
          <a:xfrm>
            <a:off x="1873251" y="2917514"/>
            <a:ext cx="7048500" cy="324833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1342390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1342390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2"/>
          </p:nvPr>
        </p:nvSpPr>
        <p:spPr>
          <a:xfrm>
            <a:off x="223838" y="2916044"/>
            <a:ext cx="8697912" cy="324980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941924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0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91698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941924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2"/>
          </p:nvPr>
        </p:nvSpPr>
        <p:spPr>
          <a:xfrm>
            <a:off x="223838" y="2300400"/>
            <a:ext cx="8697912" cy="38654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1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91698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1189037" cy="49990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1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91698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0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1189037" cy="4999037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2" hasCustomPrompt="1"/>
          </p:nvPr>
        </p:nvSpPr>
        <p:spPr>
          <a:xfrm>
            <a:off x="1873251" y="1216660"/>
            <a:ext cx="7048500" cy="49990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текста</a:t>
            </a:r>
          </a:p>
        </p:txBody>
      </p:sp>
      <p:sp>
        <p:nvSpPr>
          <p:cNvPr id="8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0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2749550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2"/>
          </p:nvPr>
        </p:nvSpPr>
        <p:spPr>
          <a:xfrm>
            <a:off x="3197225" y="1222373"/>
            <a:ext cx="5724525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2"/>
          </p:nvPr>
        </p:nvSpPr>
        <p:spPr>
          <a:xfrm>
            <a:off x="3417887" y="1216660"/>
            <a:ext cx="5503863" cy="489204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9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1873251" y="1309688"/>
            <a:ext cx="7048500" cy="4856162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5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МЕРОПРИЯТИЯ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1873251" y="1309688"/>
            <a:ext cx="7048500" cy="4856162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5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МЕРОПРИЯТИЯ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2749550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2"/>
          </p:nvPr>
        </p:nvSpPr>
        <p:spPr>
          <a:xfrm>
            <a:off x="3199307" y="1222373"/>
            <a:ext cx="2744515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3"/>
          </p:nvPr>
        </p:nvSpPr>
        <p:spPr>
          <a:xfrm>
            <a:off x="6169740" y="1222373"/>
            <a:ext cx="2744515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0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22373"/>
            <a:ext cx="8697912" cy="13366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2"/>
          </p:nvPr>
        </p:nvSpPr>
        <p:spPr>
          <a:xfrm>
            <a:off x="223838" y="2922068"/>
            <a:ext cx="8697912" cy="3243782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9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7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8697912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2749550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2"/>
          </p:nvPr>
        </p:nvSpPr>
        <p:spPr>
          <a:xfrm>
            <a:off x="3197225" y="1222373"/>
            <a:ext cx="5724525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2749550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2"/>
          </p:nvPr>
        </p:nvSpPr>
        <p:spPr>
          <a:xfrm>
            <a:off x="3197225" y="1222373"/>
            <a:ext cx="2746597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3"/>
          </p:nvPr>
        </p:nvSpPr>
        <p:spPr>
          <a:xfrm>
            <a:off x="6169740" y="1222373"/>
            <a:ext cx="2744515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0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22373"/>
            <a:ext cx="8697912" cy="13366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2"/>
          </p:nvPr>
        </p:nvSpPr>
        <p:spPr>
          <a:xfrm>
            <a:off x="223838" y="2912543"/>
            <a:ext cx="8697912" cy="325330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9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.emf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emf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.emf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.emf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.emf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theme" Target="../theme/theme8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8" name="Rectangle 8"/>
          <p:cNvSpPr>
            <a:spLocks noChangeArrowheads="1"/>
          </p:cNvSpPr>
          <p:nvPr userDrawn="1"/>
        </p:nvSpPr>
        <p:spPr bwMode="auto">
          <a:xfrm>
            <a:off x="1" y="0"/>
            <a:ext cx="91440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6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5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6488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399367" name="Rectangle 7"/>
          <p:cNvSpPr>
            <a:spLocks noChangeArrowheads="1"/>
          </p:cNvSpPr>
          <p:nvPr userDrawn="1"/>
        </p:nvSpPr>
        <p:spPr bwMode="auto">
          <a:xfrm>
            <a:off x="-2" y="0"/>
            <a:ext cx="1650207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399370" name="Rectangle 10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1873250" y="0"/>
            <a:ext cx="70485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399375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8" name="Line 6"/>
          <p:cNvSpPr>
            <a:spLocks noChangeShapeType="1"/>
          </p:cNvSpPr>
          <p:nvPr userDrawn="1"/>
        </p:nvSpPr>
        <p:spPr bwMode="auto">
          <a:xfrm>
            <a:off x="1644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1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Line 9"/>
          <p:cNvSpPr>
            <a:spLocks noChangeShapeType="1"/>
          </p:cNvSpPr>
          <p:nvPr userDrawn="1"/>
        </p:nvSpPr>
        <p:spPr bwMode="auto">
          <a:xfrm>
            <a:off x="1644654" y="0"/>
            <a:ext cx="0" cy="10691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17" name="Рисунок 16"/>
          <p:cNvPicPr>
            <a:picLocks noChangeAspect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203679" y="118800"/>
            <a:ext cx="1224000" cy="834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55" r:id="rId2"/>
    <p:sldLayoutId id="2147483756" r:id="rId3"/>
    <p:sldLayoutId id="2147483757" r:id="rId4"/>
    <p:sldLayoutId id="2147483667" r:id="rId5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7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4" name="Rectangle 8"/>
          <p:cNvSpPr>
            <a:spLocks noChangeArrowheads="1"/>
          </p:cNvSpPr>
          <p:nvPr userDrawn="1"/>
        </p:nvSpPr>
        <p:spPr bwMode="auto">
          <a:xfrm>
            <a:off x="1" y="0"/>
            <a:ext cx="91440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5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0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6488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2" name="Rectangle 7"/>
          <p:cNvSpPr>
            <a:spLocks noChangeArrowheads="1"/>
          </p:cNvSpPr>
          <p:nvPr userDrawn="1"/>
        </p:nvSpPr>
        <p:spPr bwMode="auto">
          <a:xfrm>
            <a:off x="-2" y="0"/>
            <a:ext cx="1650207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7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873250" y="0"/>
            <a:ext cx="70485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28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9" name="Line 6"/>
          <p:cNvSpPr>
            <a:spLocks noChangeShapeType="1"/>
          </p:cNvSpPr>
          <p:nvPr userDrawn="1"/>
        </p:nvSpPr>
        <p:spPr bwMode="auto">
          <a:xfrm>
            <a:off x="1644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2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3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4" name="Line 9"/>
          <p:cNvSpPr>
            <a:spLocks noChangeShapeType="1"/>
          </p:cNvSpPr>
          <p:nvPr userDrawn="1"/>
        </p:nvSpPr>
        <p:spPr bwMode="auto">
          <a:xfrm>
            <a:off x="1644654" y="0"/>
            <a:ext cx="0" cy="10691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16" name="Рисунок 15"/>
          <p:cNvPicPr>
            <a:picLocks noChangeAspect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203679" y="118800"/>
            <a:ext cx="1224000" cy="834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6" r:id="rId5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32" name="Rectangle 20"/>
          <p:cNvSpPr>
            <a:spLocks noChangeArrowheads="1"/>
          </p:cNvSpPr>
          <p:nvPr userDrawn="1"/>
        </p:nvSpPr>
        <p:spPr bwMode="auto">
          <a:xfrm>
            <a:off x="1651001" y="2781300"/>
            <a:ext cx="7493000" cy="40767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6" name="Rectangle 8"/>
          <p:cNvSpPr>
            <a:spLocks noChangeArrowheads="1"/>
          </p:cNvSpPr>
          <p:nvPr userDrawn="1"/>
        </p:nvSpPr>
        <p:spPr bwMode="auto">
          <a:xfrm>
            <a:off x="1" y="0"/>
            <a:ext cx="91440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2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651001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3" name="Rectangle 7"/>
          <p:cNvSpPr>
            <a:spLocks noChangeArrowheads="1"/>
          </p:cNvSpPr>
          <p:nvPr userDrawn="1"/>
        </p:nvSpPr>
        <p:spPr bwMode="auto">
          <a:xfrm>
            <a:off x="-2" y="0"/>
            <a:ext cx="1650207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9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873250" y="0"/>
            <a:ext cx="70485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30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3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4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40" name="Line 6"/>
          <p:cNvSpPr>
            <a:spLocks noChangeShapeType="1"/>
          </p:cNvSpPr>
          <p:nvPr userDrawn="1"/>
        </p:nvSpPr>
        <p:spPr bwMode="auto">
          <a:xfrm>
            <a:off x="1644654" y="0"/>
            <a:ext cx="0" cy="6857999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6932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3838" y="1216660"/>
            <a:ext cx="8697912" cy="1342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03679" y="118800"/>
            <a:ext cx="1224000" cy="834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768" r:id="rId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32" name="Rectangle 20"/>
          <p:cNvSpPr>
            <a:spLocks noChangeArrowheads="1"/>
          </p:cNvSpPr>
          <p:nvPr userDrawn="1"/>
        </p:nvSpPr>
        <p:spPr bwMode="auto">
          <a:xfrm>
            <a:off x="1" y="2781300"/>
            <a:ext cx="9144000" cy="40767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6932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3838" y="1216660"/>
            <a:ext cx="8697912" cy="1342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9" name="Rectangle 8"/>
          <p:cNvSpPr>
            <a:spLocks noChangeArrowheads="1"/>
          </p:cNvSpPr>
          <p:nvPr userDrawn="1"/>
        </p:nvSpPr>
        <p:spPr bwMode="auto">
          <a:xfrm>
            <a:off x="1" y="0"/>
            <a:ext cx="91440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4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5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6488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7" name="Rectangle 7"/>
          <p:cNvSpPr>
            <a:spLocks noChangeArrowheads="1"/>
          </p:cNvSpPr>
          <p:nvPr userDrawn="1"/>
        </p:nvSpPr>
        <p:spPr bwMode="auto">
          <a:xfrm>
            <a:off x="-2" y="0"/>
            <a:ext cx="1650207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3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873250" y="0"/>
            <a:ext cx="70485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31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2" name="Line 6"/>
          <p:cNvSpPr>
            <a:spLocks noChangeShapeType="1"/>
          </p:cNvSpPr>
          <p:nvPr userDrawn="1"/>
        </p:nvSpPr>
        <p:spPr bwMode="auto">
          <a:xfrm>
            <a:off x="1644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3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4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5" name="Line 9"/>
          <p:cNvSpPr>
            <a:spLocks noChangeShapeType="1"/>
          </p:cNvSpPr>
          <p:nvPr userDrawn="1"/>
        </p:nvSpPr>
        <p:spPr bwMode="auto">
          <a:xfrm>
            <a:off x="1644654" y="0"/>
            <a:ext cx="0" cy="10691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15" name="Рисунок 14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03679" y="118800"/>
            <a:ext cx="1224000" cy="834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7" r:id="rId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2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3838" y="1216660"/>
            <a:ext cx="8697912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269332" name="Rectangle 20"/>
          <p:cNvSpPr>
            <a:spLocks noChangeArrowheads="1"/>
          </p:cNvSpPr>
          <p:nvPr userDrawn="1"/>
        </p:nvSpPr>
        <p:spPr bwMode="auto">
          <a:xfrm>
            <a:off x="1" y="2156460"/>
            <a:ext cx="9144000" cy="470154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4" name="Rectangle 8"/>
          <p:cNvSpPr>
            <a:spLocks noChangeArrowheads="1"/>
          </p:cNvSpPr>
          <p:nvPr userDrawn="1"/>
        </p:nvSpPr>
        <p:spPr bwMode="auto">
          <a:xfrm>
            <a:off x="1" y="0"/>
            <a:ext cx="91440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5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7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6488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30" name="Rectangle 7"/>
          <p:cNvSpPr>
            <a:spLocks noChangeArrowheads="1"/>
          </p:cNvSpPr>
          <p:nvPr userDrawn="1"/>
        </p:nvSpPr>
        <p:spPr bwMode="auto">
          <a:xfrm>
            <a:off x="-2" y="0"/>
            <a:ext cx="1650207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31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873250" y="0"/>
            <a:ext cx="70485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32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3" name="Line 6"/>
          <p:cNvSpPr>
            <a:spLocks noChangeShapeType="1"/>
          </p:cNvSpPr>
          <p:nvPr userDrawn="1"/>
        </p:nvSpPr>
        <p:spPr bwMode="auto">
          <a:xfrm>
            <a:off x="1644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4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6" name="Line 9"/>
          <p:cNvSpPr>
            <a:spLocks noChangeShapeType="1"/>
          </p:cNvSpPr>
          <p:nvPr userDrawn="1"/>
        </p:nvSpPr>
        <p:spPr bwMode="auto">
          <a:xfrm>
            <a:off x="1644654" y="0"/>
            <a:ext cx="0" cy="10691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5" name="Рисунок 14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03679" y="118800"/>
            <a:ext cx="1224000" cy="834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6488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35" name="Rectangle 20"/>
          <p:cNvSpPr>
            <a:spLocks noChangeArrowheads="1"/>
          </p:cNvSpPr>
          <p:nvPr userDrawn="1"/>
        </p:nvSpPr>
        <p:spPr bwMode="auto">
          <a:xfrm>
            <a:off x="1651000" y="0"/>
            <a:ext cx="7492999" cy="68580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72396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3838" y="1216660"/>
            <a:ext cx="1189037" cy="499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</a:t>
            </a:r>
          </a:p>
          <a:p>
            <a:pPr lvl="0"/>
            <a:r>
              <a:rPr lang="ru-RU" dirty="0" smtClean="0"/>
              <a:t>текста</a:t>
            </a:r>
          </a:p>
        </p:txBody>
      </p:sp>
      <p:sp>
        <p:nvSpPr>
          <p:cNvPr id="272399" name="Rectangle 15"/>
          <p:cNvSpPr>
            <a:spLocks noChangeArrowheads="1"/>
          </p:cNvSpPr>
          <p:nvPr userDrawn="1"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8" name="Rectangle 8"/>
          <p:cNvSpPr>
            <a:spLocks noChangeArrowheads="1"/>
          </p:cNvSpPr>
          <p:nvPr userDrawn="1"/>
        </p:nvSpPr>
        <p:spPr bwMode="auto">
          <a:xfrm>
            <a:off x="1" y="0"/>
            <a:ext cx="91440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4" name="Rectangle 7"/>
          <p:cNvSpPr>
            <a:spLocks noChangeArrowheads="1"/>
          </p:cNvSpPr>
          <p:nvPr userDrawn="1"/>
        </p:nvSpPr>
        <p:spPr bwMode="auto">
          <a:xfrm>
            <a:off x="-2" y="0"/>
            <a:ext cx="1650207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873250" y="0"/>
            <a:ext cx="70485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32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8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40" name="Line 9"/>
          <p:cNvSpPr>
            <a:spLocks noChangeShapeType="1"/>
          </p:cNvSpPr>
          <p:nvPr userDrawn="1"/>
        </p:nvSpPr>
        <p:spPr bwMode="auto">
          <a:xfrm>
            <a:off x="1644654" y="0"/>
            <a:ext cx="0" cy="68580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4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03679" y="118800"/>
            <a:ext cx="1224000" cy="834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11" r:id="rId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75458" name="Rectangle 2"/>
          <p:cNvSpPr>
            <a:spLocks noChangeArrowheads="1"/>
          </p:cNvSpPr>
          <p:nvPr userDrawn="1"/>
        </p:nvSpPr>
        <p:spPr bwMode="auto">
          <a:xfrm>
            <a:off x="3197225" y="0"/>
            <a:ext cx="5946775" cy="68580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75467" name="Rectangle 11"/>
          <p:cNvSpPr>
            <a:spLocks noGrp="1" noChangeArrowheads="1"/>
          </p:cNvSpPr>
          <p:nvPr userDrawn="1">
            <p:ph type="body" idx="1"/>
          </p:nvPr>
        </p:nvSpPr>
        <p:spPr bwMode="auto">
          <a:xfrm>
            <a:off x="223837" y="1216660"/>
            <a:ext cx="2749551" cy="4892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 algn="l" rt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Образец текста</a:t>
            </a:r>
          </a:p>
        </p:txBody>
      </p:sp>
      <p:sp>
        <p:nvSpPr>
          <p:cNvPr id="275470" name="Rectangle 14"/>
          <p:cNvSpPr>
            <a:spLocks noChangeArrowheads="1"/>
          </p:cNvSpPr>
          <p:nvPr userDrawn="1"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6" name="Rectangle 8"/>
          <p:cNvSpPr>
            <a:spLocks noChangeArrowheads="1"/>
          </p:cNvSpPr>
          <p:nvPr userDrawn="1"/>
        </p:nvSpPr>
        <p:spPr bwMode="auto">
          <a:xfrm>
            <a:off x="1" y="0"/>
            <a:ext cx="91440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7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646239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0" name="Rectangle 7"/>
          <p:cNvSpPr>
            <a:spLocks noChangeArrowheads="1"/>
          </p:cNvSpPr>
          <p:nvPr userDrawn="1"/>
        </p:nvSpPr>
        <p:spPr bwMode="auto">
          <a:xfrm>
            <a:off x="-2" y="0"/>
            <a:ext cx="1650207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5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873250" y="0"/>
            <a:ext cx="70485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31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3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4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6" name="Line 6"/>
          <p:cNvSpPr>
            <a:spLocks noChangeShapeType="1"/>
          </p:cNvSpPr>
          <p:nvPr userDrawn="1"/>
        </p:nvSpPr>
        <p:spPr bwMode="auto">
          <a:xfrm>
            <a:off x="1644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7" name="Line 9"/>
          <p:cNvSpPr>
            <a:spLocks noChangeShapeType="1"/>
          </p:cNvSpPr>
          <p:nvPr userDrawn="1"/>
        </p:nvSpPr>
        <p:spPr bwMode="auto">
          <a:xfrm>
            <a:off x="1644654" y="0"/>
            <a:ext cx="0" cy="10691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18" name="Рисунок 17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03679" y="118800"/>
            <a:ext cx="1224000" cy="834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66" r:id="rId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lang="ru-RU" sz="2600" b="0" dirty="0" smtClean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367630" name="Rectangle 14"/>
          <p:cNvSpPr>
            <a:spLocks noChangeArrowheads="1"/>
          </p:cNvSpPr>
          <p:nvPr userDrawn="1"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5" name="Rectangle 8"/>
          <p:cNvSpPr>
            <a:spLocks noChangeArrowheads="1"/>
          </p:cNvSpPr>
          <p:nvPr userDrawn="1"/>
        </p:nvSpPr>
        <p:spPr bwMode="auto">
          <a:xfrm>
            <a:off x="1" y="0"/>
            <a:ext cx="91440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6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8" name="Rectangle 4"/>
          <p:cNvSpPr>
            <a:spLocks noChangeArrowheads="1"/>
          </p:cNvSpPr>
          <p:nvPr userDrawn="1"/>
        </p:nvSpPr>
        <p:spPr bwMode="auto">
          <a:xfrm>
            <a:off x="-2" y="6405563"/>
            <a:ext cx="9144001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2" name="Rectangle 7"/>
          <p:cNvSpPr>
            <a:spLocks noChangeArrowheads="1"/>
          </p:cNvSpPr>
          <p:nvPr userDrawn="1"/>
        </p:nvSpPr>
        <p:spPr bwMode="auto">
          <a:xfrm>
            <a:off x="-2" y="0"/>
            <a:ext cx="1650207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4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6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7" name="Line 9"/>
          <p:cNvSpPr>
            <a:spLocks noChangeShapeType="1"/>
          </p:cNvSpPr>
          <p:nvPr userDrawn="1"/>
        </p:nvSpPr>
        <p:spPr bwMode="auto">
          <a:xfrm>
            <a:off x="1644654" y="0"/>
            <a:ext cx="0" cy="10691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03679" y="118800"/>
            <a:ext cx="1224000" cy="834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78" r:id="rId2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2600" b="1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2248843" y="2895600"/>
            <a:ext cx="6734519" cy="1470025"/>
          </a:xfrm>
          <a:prstGeom prst="rect">
            <a:avLst/>
          </a:prstGeom>
        </p:spPr>
        <p:txBody>
          <a:bodyPr rtlCol="0">
            <a:normAutofit fontScale="82500" lnSpcReduction="20000"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3900" b="1" kern="0" dirty="0" smtClean="0"/>
              <a:t>Группа ОГК-2</a:t>
            </a:r>
            <a:r>
              <a:rPr lang="ru-RU" altLang="ru-RU" sz="3600" b="1" kern="0" dirty="0" smtClean="0"/>
              <a:t/>
            </a:r>
            <a:br>
              <a:rPr lang="ru-RU" altLang="ru-RU" sz="3600" b="1" kern="0" dirty="0" smtClean="0"/>
            </a:br>
            <a:r>
              <a:rPr lang="ru-RU" altLang="ru-RU" sz="3600" b="1" kern="0" dirty="0" smtClean="0"/>
              <a:t/>
            </a:r>
            <a:br>
              <a:rPr lang="ru-RU" altLang="ru-RU" sz="3600" b="1" kern="0" dirty="0" smtClean="0"/>
            </a:br>
            <a:r>
              <a:rPr lang="ru-RU" altLang="ru-RU" sz="2800" b="1" kern="0" dirty="0" smtClean="0"/>
              <a:t>Презентация финансовых результатов по МСФО</a:t>
            </a:r>
            <a:br>
              <a:rPr lang="ru-RU" altLang="ru-RU" sz="2800" b="1" kern="0" dirty="0" smtClean="0"/>
            </a:br>
            <a:r>
              <a:rPr lang="ru-RU" altLang="ru-RU" sz="2800" b="1" kern="0" dirty="0" smtClean="0"/>
              <a:t>за 2019 г.</a:t>
            </a:r>
            <a:endParaRPr lang="ru-RU" sz="2800" kern="0" dirty="0"/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2329159" y="4876800"/>
            <a:ext cx="6400800" cy="369888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defRPr sz="2600" b="1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1800" kern="0" dirty="0" smtClean="0">
                <a:cs typeface="Arial" panose="020B0604020202020204" pitchFamily="34" charset="0"/>
              </a:rPr>
              <a:t>06 марта 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Ограничение ответственности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1873251" y="6477893"/>
            <a:ext cx="7048500" cy="307777"/>
          </a:xfrm>
        </p:spPr>
        <p:txBody>
          <a:bodyPr/>
          <a:lstStyle/>
          <a:p>
            <a:r>
              <a:rPr lang="ru-RU" dirty="0"/>
              <a:t>Результаты деятельности Группы ОГК-2 по МСФО </a:t>
            </a:r>
            <a:r>
              <a:rPr lang="ru-RU" dirty="0" smtClean="0"/>
              <a:t>за 2019 </a:t>
            </a:r>
            <a:r>
              <a:rPr lang="ru-RU" dirty="0"/>
              <a:t>г.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6575" y="1298575"/>
            <a:ext cx="8074025" cy="48323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66CC"/>
                </a:solidFill>
              </a14:hiddenFill>
            </a:ext>
          </a:extLst>
        </p:spPr>
        <p:txBody>
          <a:bodyPr/>
          <a:lstStyle/>
          <a:p>
            <a:pPr marL="0" indent="0" algn="just" eaLnBrk="1" hangingPunct="1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None/>
            </a:pPr>
            <a:r>
              <a:rPr lang="ru-RU" altLang="ru-RU" sz="1600" dirty="0">
                <a:solidFill>
                  <a:schemeClr val="tx2"/>
                </a:solidFill>
                <a:cs typeface="Arial" panose="020B0604020202020204" pitchFamily="34" charset="0"/>
              </a:rPr>
              <a:t>Представленная информация подготовлена с использованием данных, доступных ПАО «ОГК-2» (далее – ОГК-2 или Компания) на момент ее составления. С момента составления презентации на деятельность ОГК-2 и содержание презентации могли повлиять внешние или иные факторы. Кроме того, настоящая презентация может не включать в себя всю необходимую информацию о Компании. ОГК-2 не дает, прямо или косвенно, никаких заверений или гарантий в отношении точности, полноты или достоверности информации, содержащейся в настоящей презентации.</a:t>
            </a:r>
          </a:p>
          <a:p>
            <a:pPr marL="0" indent="0" algn="just" eaLnBrk="1" hangingPunct="1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None/>
            </a:pPr>
            <a:r>
              <a:rPr lang="ru-RU" altLang="ru-RU" sz="1600" dirty="0">
                <a:solidFill>
                  <a:schemeClr val="tx2"/>
                </a:solidFill>
                <a:cs typeface="Arial" panose="020B0604020202020204" pitchFamily="34" charset="0"/>
              </a:rPr>
              <a:t>Прогнозные заявления, содержащиеся в настоящей презентации, основаны на ряде предположений, которые могут оказаться неверными. Прогнозные заявления, в силу своей специфики, связаны с неотъемлемым риском и неопределенностью. ОГК-2 предупреждает о том, что фактические результаты могут существенно отличаться от выраженных, прямо или косвенно, в прогнозных заявлениях. Для более подробной информации об основных рисках необходимо обратиться к последнему Годовому отчету ОГК-2.</a:t>
            </a:r>
          </a:p>
          <a:p>
            <a:pPr marL="0" indent="0" algn="just" eaLnBrk="1" hangingPunct="1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None/>
            </a:pPr>
            <a:r>
              <a:rPr lang="ru-RU" altLang="ru-RU" sz="1600" dirty="0">
                <a:solidFill>
                  <a:schemeClr val="tx2"/>
                </a:solidFill>
                <a:cs typeface="Arial" panose="020B0604020202020204" pitchFamily="34" charset="0"/>
              </a:rPr>
              <a:t>Настоящая презентация не представляет собой и не является частью рекламы ценных бумаг, предложения или приглашения продать или выпустить или предложения купить или подписаться на какие-либо акции ОГК-2. Ни настоящая презентация, ни ее часть, ни факт представления настоящей презентации или ее распространения не являются основой для какого-либо контракта или инвестиционного решения и не должны приниматься во внимание при заключении какого-либо контракта или принятии инвестиционного решения.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Производственные и финансовые результаты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1873251" y="6477893"/>
            <a:ext cx="7048500" cy="307777"/>
          </a:xfrm>
        </p:spPr>
        <p:txBody>
          <a:bodyPr/>
          <a:lstStyle/>
          <a:p>
            <a:r>
              <a:rPr lang="ru-RU" dirty="0"/>
              <a:t>Результаты деятельности Группы ОГК-2 по МСФО за 2019 г.</a:t>
            </a:r>
          </a:p>
        </p:txBody>
      </p:sp>
      <p:sp>
        <p:nvSpPr>
          <p:cNvPr id="11" name="Rectangle 4">
            <a:extLst>
              <a:ext uri="{FF2B5EF4-FFF2-40B4-BE49-F238E27FC236}"/>
            </a:extLst>
          </p:cNvPr>
          <p:cNvSpPr/>
          <p:nvPr/>
        </p:nvSpPr>
        <p:spPr>
          <a:xfrm>
            <a:off x="0" y="5715000"/>
            <a:ext cx="9144000" cy="508000"/>
          </a:xfrm>
          <a:prstGeom prst="rect">
            <a:avLst/>
          </a:prstGeom>
        </p:spPr>
        <p:txBody>
          <a:bodyPr anchor="b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aseline="300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/>
                <a:cs typeface="Arial" panose="020B0604020202020204" pitchFamily="34" charset="0"/>
              </a:rPr>
              <a:t>1</a:t>
            </a:r>
            <a:r>
              <a:rPr lang="ru-RU" sz="9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/>
                <a:cs typeface="Arial" panose="020B0604020202020204" pitchFamily="34" charset="0"/>
              </a:rPr>
              <a:t> По данным управленческой отчетности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aseline="300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/>
                <a:cs typeface="Arial" panose="020B0604020202020204" pitchFamily="34" charset="0"/>
              </a:rPr>
              <a:t>2</a:t>
            </a:r>
            <a:r>
              <a:rPr lang="ru-RU" sz="9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/>
                <a:cs typeface="Arial" panose="020B0604020202020204" pitchFamily="34" charset="0"/>
              </a:rPr>
              <a:t> Разбивка на категории переменных и постоянных расходов представлена по методике управленческой отчетности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aseline="300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/>
                <a:cs typeface="Arial" panose="020B0604020202020204" pitchFamily="34" charset="0"/>
              </a:rPr>
              <a:t>3</a:t>
            </a:r>
            <a:r>
              <a:rPr lang="ru-RU" sz="9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/>
                <a:cs typeface="Arial" panose="020B0604020202020204" pitchFamily="34" charset="0"/>
              </a:rPr>
              <a:t> EBITDA = Операционная прибыль + Амортизация </a:t>
            </a:r>
            <a:r>
              <a:rPr lang="ru-RU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 Narrow"/>
                <a:cs typeface="Arial" panose="020B0604020202020204" pitchFamily="34" charset="0"/>
              </a:rPr>
              <a:t>и износ</a:t>
            </a:r>
            <a:endParaRPr lang="ru-RU" sz="900" dirty="0">
              <a:solidFill>
                <a:prstClr val="black">
                  <a:lumMod val="65000"/>
                  <a:lumOff val="35000"/>
                </a:prstClr>
              </a:solidFill>
              <a:latin typeface="Arial Narrow"/>
              <a:cs typeface="Arial" panose="020B0604020202020204" pitchFamily="34" charset="0"/>
            </a:endParaRPr>
          </a:p>
        </p:txBody>
      </p:sp>
      <p:sp>
        <p:nvSpPr>
          <p:cNvPr id="12" name="Text Box 103"/>
          <p:cNvSpPr txBox="1">
            <a:spLocks noChangeArrowheads="1"/>
          </p:cNvSpPr>
          <p:nvPr/>
        </p:nvSpPr>
        <p:spPr bwMode="auto">
          <a:xfrm>
            <a:off x="760413" y="1131888"/>
            <a:ext cx="27463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Производственные результаты</a:t>
            </a:r>
            <a:r>
              <a:rPr kumimoji="0" lang="ru-RU" altLang="ru-RU" sz="1600" b="1" i="0" u="none" strike="noStrike" kern="0" cap="none" spc="0" normalizeH="0" baseline="30000" noProof="0" dirty="0" smtClean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1</a:t>
            </a:r>
            <a:endParaRPr kumimoji="0" lang="ru-RU" altLang="ru-RU" sz="1600" b="1" i="0" u="none" strike="noStrike" kern="0" cap="none" spc="0" normalizeH="0" baseline="0" noProof="0" dirty="0" smtClean="0">
              <a:ln>
                <a:noFill/>
              </a:ln>
              <a:solidFill>
                <a:srgbClr val="0066CC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Box 103"/>
          <p:cNvSpPr txBox="1">
            <a:spLocks noChangeArrowheads="1"/>
          </p:cNvSpPr>
          <p:nvPr/>
        </p:nvSpPr>
        <p:spPr bwMode="auto">
          <a:xfrm>
            <a:off x="5035550" y="1136650"/>
            <a:ext cx="326231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600" b="1" i="0" u="none" strike="noStrike" kern="0" cap="none" spc="0" normalizeH="0" baseline="0" noProof="0" smtClean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Финансовые результаты, млн рублей</a:t>
            </a:r>
          </a:p>
        </p:txBody>
      </p:sp>
      <p:graphicFrame>
        <p:nvGraphicFramePr>
          <p:cNvPr id="14" name="Group 84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9258755"/>
              </p:ext>
            </p:extLst>
          </p:nvPr>
        </p:nvGraphicFramePr>
        <p:xfrm>
          <a:off x="4419600" y="1430338"/>
          <a:ext cx="4495800" cy="4217989"/>
        </p:xfrm>
        <a:graphic>
          <a:graphicData uri="http://schemas.openxmlformats.org/drawingml/2006/table">
            <a:tbl>
              <a:tblPr/>
              <a:tblGrid>
                <a:gridCol w="2514600">
                  <a:extLst>
                    <a:ext uri="{9D8B030D-6E8A-4147-A177-3AD203B41FA5}"/>
                  </a:extLst>
                </a:gridCol>
                <a:gridCol w="696685">
                  <a:extLst>
                    <a:ext uri="{9D8B030D-6E8A-4147-A177-3AD203B41FA5}"/>
                  </a:extLst>
                </a:gridCol>
                <a:gridCol w="674915">
                  <a:extLst>
                    <a:ext uri="{9D8B030D-6E8A-4147-A177-3AD203B41FA5}"/>
                  </a:extLst>
                </a:gridCol>
                <a:gridCol w="609600">
                  <a:extLst>
                    <a:ext uri="{9D8B030D-6E8A-4147-A177-3AD203B41FA5}"/>
                  </a:extLst>
                </a:gridCol>
              </a:tblGrid>
              <a:tr h="5074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Arial" charset="0"/>
                        </a:rPr>
                        <a:t>  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45720" marR="45720" marT="27423" marB="274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66CC"/>
                          </a:solidFill>
                          <a:latin typeface="+mn-lt"/>
                        </a:rPr>
                        <a:t>2018</a:t>
                      </a:r>
                      <a:endParaRPr lang="ru-RU" sz="1200" b="1" i="0" u="none" strike="noStrike" dirty="0">
                        <a:solidFill>
                          <a:srgbClr val="0066CC"/>
                        </a:solidFill>
                        <a:latin typeface="+mn-lt"/>
                      </a:endParaRPr>
                    </a:p>
                  </a:txBody>
                  <a:tcPr marL="45720" marR="45720" marT="27450" marB="27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66CC"/>
                          </a:solidFill>
                          <a:latin typeface="+mn-lt"/>
                        </a:rPr>
                        <a:t>2019</a:t>
                      </a:r>
                      <a:endParaRPr lang="ru-RU" sz="1200" b="1" i="0" u="none" strike="noStrike" dirty="0">
                        <a:solidFill>
                          <a:srgbClr val="0066CC"/>
                        </a:solidFill>
                        <a:latin typeface="+mn-lt"/>
                      </a:endParaRPr>
                    </a:p>
                  </a:txBody>
                  <a:tcPr marL="45720" marR="45720" marT="27450" marB="27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+mn-lt"/>
                          <a:cs typeface="Arial" charset="0"/>
                        </a:rPr>
                        <a:t>Изм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+mn-lt"/>
                          <a:cs typeface="Arial" charset="0"/>
                        </a:rPr>
                        <a:t>.</a:t>
                      </a:r>
                    </a:p>
                  </a:txBody>
                  <a:tcPr marL="45720" marR="45720" marT="27423" marB="274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/>
                </a:extLst>
              </a:tr>
              <a:tr h="2826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cs typeface="Arial" charset="0"/>
                        </a:rPr>
                        <a:t>Выручка</a:t>
                      </a:r>
                    </a:p>
                  </a:txBody>
                  <a:tcPr marL="45720" marR="45720" marT="27423" marB="27423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143 227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134 579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-6,0%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5074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Операционные расходы,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в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т.ч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.</a:t>
                      </a:r>
                    </a:p>
                  </a:txBody>
                  <a:tcPr marL="45720" marR="45720" marT="27423" marB="27423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(127 388)</a:t>
                      </a:r>
                      <a:endParaRPr lang="ru-RU" sz="1200" b="0" i="0" u="none" strike="noStrike" kern="12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(116 285)</a:t>
                      </a:r>
                      <a:endParaRPr lang="ru-RU" sz="1200" b="0" i="0" u="none" strike="noStrike" kern="12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-8,7%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2826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2667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Переменные</a:t>
                      </a:r>
                      <a:r>
                        <a:rPr lang="ru-RU" sz="1400" b="0" i="0" baseline="30000" dirty="0">
                          <a:solidFill>
                            <a:srgbClr val="003366"/>
                          </a:solidFill>
                          <a:latin typeface="+mn-lt"/>
                          <a:cs typeface="Arial" charset="0"/>
                        </a:rPr>
                        <a:t>2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45720" marR="45720" marT="27423" marB="27423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(75 488)</a:t>
                      </a:r>
                      <a:endParaRPr lang="ru-RU" sz="1200" b="0" i="0" u="none" strike="noStrike" kern="12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(67 879)</a:t>
                      </a:r>
                      <a:endParaRPr lang="ru-RU" sz="1200" b="0" i="0" u="none" strike="noStrike" kern="12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-10,1%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2826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2667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Постоянные</a:t>
                      </a:r>
                      <a:r>
                        <a:rPr lang="ru-RU" sz="1400" b="0" i="0" baseline="30000" dirty="0">
                          <a:solidFill>
                            <a:srgbClr val="003366"/>
                          </a:solidFill>
                          <a:latin typeface="+mn-lt"/>
                          <a:cs typeface="Arial" charset="0"/>
                        </a:rPr>
                        <a:t>2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45720" marR="45720" marT="27423" marB="27423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(38 930)</a:t>
                      </a:r>
                      <a:endParaRPr lang="ru-RU" sz="1200" b="0" i="0" u="none" strike="noStrike" kern="12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(35 041)</a:t>
                      </a:r>
                      <a:endParaRPr lang="ru-RU" sz="1200" b="0" i="0" u="none" strike="noStrike" kern="12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-10,0%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2826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265113" indent="0" algn="l" defTabSz="914400" rtl="0" eaLnBrk="1" fontAlgn="ctr" latinLnBrk="0" hangingPunct="1">
                        <a:tabLst/>
                      </a:pPr>
                      <a:r>
                        <a:rPr lang="ru-RU" sz="1400" b="0" i="0" u="none" strike="noStrike" kern="1200" dirty="0" smtClean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Амортизация и износ</a:t>
                      </a:r>
                      <a:endParaRPr lang="ru-RU" sz="1400" b="0" i="0" u="none" strike="noStrike" kern="1200" dirty="0">
                        <a:solidFill>
                          <a:srgbClr val="0033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marT="27423" marB="27423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(12 970)</a:t>
                      </a:r>
                      <a:endParaRPr lang="ru-RU" sz="1200" b="0" i="0" u="none" strike="noStrike" kern="12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(13 365)</a:t>
                      </a:r>
                      <a:endParaRPr lang="ru-RU" sz="1200" b="0" i="0" u="none" strike="noStrike" kern="12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+3,0</a:t>
                      </a:r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%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815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Убыток от 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обесценения фин. активов</a:t>
                      </a:r>
                    </a:p>
                  </a:txBody>
                  <a:tcPr marL="45720" marR="45720" marT="27423" marB="27423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(1 756)</a:t>
                      </a:r>
                      <a:endParaRPr lang="ru-RU" sz="1200" b="0" i="0" u="none" strike="noStrike" kern="12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(456)</a:t>
                      </a:r>
                      <a:endParaRPr lang="ru-RU" sz="1200" b="0" i="0" u="none" strike="noStrike" kern="12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-74,0%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143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cs typeface="Arial" charset="0"/>
                        </a:rPr>
                        <a:t>Операционная прибыль</a:t>
                      </a:r>
                    </a:p>
                  </a:txBody>
                  <a:tcPr marL="45720" marR="45720" marT="27423" marB="27423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14 083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17 838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+26,7</a:t>
                      </a:r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%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2826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cs typeface="Arial" charset="0"/>
                        </a:rPr>
                        <a:t>EBITDA</a:t>
                      </a:r>
                      <a:r>
                        <a:rPr kumimoji="0" lang="ru-RU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cs typeface="Arial" charset="0"/>
                        </a:rPr>
                        <a:t>3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45720" marR="45720" marT="27423" marB="27423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27 053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31 203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+15,3</a:t>
                      </a:r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%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1238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cs typeface="Arial" charset="0"/>
                        </a:rPr>
                        <a:t>Прибыль за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cs typeface="Arial" charset="0"/>
                        </a:rPr>
                        <a:t>год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45720" marR="45720" marT="27423" marB="27423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8 305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12 025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+44,8</a:t>
                      </a:r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%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815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cs typeface="Arial" charset="0"/>
                        </a:rPr>
                        <a:t>C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cs typeface="Arial" charset="0"/>
                        </a:rPr>
                        <a:t>овокупный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cs typeface="Arial" charset="0"/>
                        </a:rPr>
                        <a:t>доход за 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/>
                          <a:ea typeface="+mn-ea"/>
                          <a:cs typeface="Arial" charset="0"/>
                        </a:rPr>
                        <a:t>год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45720" marR="45720" marT="27423" marB="27423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8 435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11 754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+39,3</a:t>
                      </a:r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%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15" name="Group 85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810225"/>
              </p:ext>
            </p:extLst>
          </p:nvPr>
        </p:nvGraphicFramePr>
        <p:xfrm>
          <a:off x="0" y="1430338"/>
          <a:ext cx="4267200" cy="4208462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/>
                  </a:extLst>
                </a:gridCol>
                <a:gridCol w="609600">
                  <a:extLst>
                    <a:ext uri="{9D8B030D-6E8A-4147-A177-3AD203B41FA5}"/>
                  </a:extLst>
                </a:gridCol>
                <a:gridCol w="609600">
                  <a:extLst>
                    <a:ext uri="{9D8B030D-6E8A-4147-A177-3AD203B41FA5}"/>
                  </a:extLst>
                </a:gridCol>
                <a:gridCol w="838200">
                  <a:extLst>
                    <a:ext uri="{9D8B030D-6E8A-4147-A177-3AD203B41FA5}"/>
                  </a:extLst>
                </a:gridCol>
              </a:tblGrid>
              <a:tr h="5189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 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66CC"/>
                          </a:solidFill>
                          <a:latin typeface="+mn-lt"/>
                        </a:rPr>
                        <a:t>2018</a:t>
                      </a:r>
                      <a:endParaRPr lang="ru-RU" sz="1200" b="1" i="0" u="none" strike="noStrike" dirty="0">
                        <a:solidFill>
                          <a:srgbClr val="0066CC"/>
                        </a:solidFill>
                        <a:latin typeface="+mn-lt"/>
                      </a:endParaRPr>
                    </a:p>
                  </a:txBody>
                  <a:tcPr marL="45720" marR="45720" marT="27450" marB="27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66CC"/>
                          </a:solidFill>
                          <a:latin typeface="+mn-lt"/>
                        </a:rPr>
                        <a:t>2019</a:t>
                      </a:r>
                      <a:endParaRPr lang="ru-RU" sz="1200" b="1" i="0" u="none" strike="noStrike" dirty="0">
                        <a:solidFill>
                          <a:srgbClr val="0066CC"/>
                        </a:solidFill>
                        <a:latin typeface="+mn-lt"/>
                      </a:endParaRPr>
                    </a:p>
                  </a:txBody>
                  <a:tcPr marL="45720" marR="45720" marT="27450" marB="27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Изм</a:t>
                      </a: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.</a:t>
                      </a: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/>
                </a:extLst>
              </a:tr>
              <a:tr h="5259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Выработка электроэнергии,</a:t>
                      </a:r>
                      <a:b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</a:b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млн кВт∙ч </a:t>
                      </a:r>
                    </a:p>
                  </a:txBody>
                  <a:tcPr marL="45720" marR="45720"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58 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919   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54 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688   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-7,2%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5259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Полезный отпуск электроэнергии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млн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кВт∙ч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45720" marR="45720"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54 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950   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51 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050   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-7,1%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5259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Полезный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отпуск тепловой энергии, тыс. Гкал </a:t>
                      </a:r>
                    </a:p>
                  </a:txBody>
                  <a:tcPr marL="45720" marR="45720"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6 702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6 351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-5,2%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5259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Удельный расход топлива </a:t>
                      </a:r>
                      <a:b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</a:b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на э/э, г/кВт∙ч</a:t>
                      </a:r>
                    </a:p>
                  </a:txBody>
                  <a:tcPr marL="45720" marR="45720"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331,6   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 Narrow" pitchFamily="34" charset="0"/>
                        <a:ea typeface="+mn-ea"/>
                        <a:cs typeface="Arial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325,0   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 Narrow" pitchFamily="34" charset="0"/>
                        <a:ea typeface="+mn-ea"/>
                        <a:cs typeface="Arial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-2,0%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5259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Удельный расход топлива </a:t>
                      </a:r>
                      <a:b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</a:b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на тепло, кг/Гкал</a:t>
                      </a:r>
                    </a:p>
                  </a:txBody>
                  <a:tcPr marL="45720" marR="45720"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152,9   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 Narrow" pitchFamily="34" charset="0"/>
                        <a:ea typeface="+mn-ea"/>
                        <a:cs typeface="Arial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165,2   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 Narrow" pitchFamily="34" charset="0"/>
                        <a:ea typeface="+mn-ea"/>
                        <a:cs typeface="Arial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+8,0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10597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Коэффициент использования установленной мощности (КИУМ), %</a:t>
                      </a:r>
                    </a:p>
                  </a:txBody>
                  <a:tcPr marL="45720" marR="45720"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36,2   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 Narrow" pitchFamily="34" charset="0"/>
                        <a:ea typeface="+mn-ea"/>
                        <a:cs typeface="Arial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33,0   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 Narrow" pitchFamily="34" charset="0"/>
                        <a:ea typeface="+mn-ea"/>
                        <a:cs typeface="Arial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-3,2 </a:t>
                      </a:r>
                      <a:r>
                        <a:rPr kumimoji="0" lang="ru-RU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п.п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.   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 Narrow" pitchFamily="34" charset="0"/>
                        <a:ea typeface="+mn-ea"/>
                        <a:cs typeface="Arial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8480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Выручка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1873251" y="6477893"/>
            <a:ext cx="7048500" cy="307777"/>
          </a:xfrm>
        </p:spPr>
        <p:txBody>
          <a:bodyPr/>
          <a:lstStyle/>
          <a:p>
            <a:r>
              <a:rPr lang="ru-RU" dirty="0"/>
              <a:t>Результаты деятельности Группы ОГК-2 по МСФО за 2019 г.</a:t>
            </a:r>
          </a:p>
        </p:txBody>
      </p:sp>
      <p:sp>
        <p:nvSpPr>
          <p:cNvPr id="5" name="Text Box 103"/>
          <p:cNvSpPr txBox="1">
            <a:spLocks noChangeArrowheads="1"/>
          </p:cNvSpPr>
          <p:nvPr/>
        </p:nvSpPr>
        <p:spPr bwMode="auto">
          <a:xfrm>
            <a:off x="1023938" y="1143000"/>
            <a:ext cx="24574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0066CC"/>
                </a:solidFill>
              </a:rPr>
              <a:t>Структура выручки, млн руб.</a:t>
            </a:r>
          </a:p>
        </p:txBody>
      </p:sp>
      <p:sp>
        <p:nvSpPr>
          <p:cNvPr id="7" name="Text Box 103"/>
          <p:cNvSpPr txBox="1">
            <a:spLocks noChangeArrowheads="1"/>
          </p:cNvSpPr>
          <p:nvPr/>
        </p:nvSpPr>
        <p:spPr bwMode="auto">
          <a:xfrm>
            <a:off x="6019800" y="1136650"/>
            <a:ext cx="14382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0066CC"/>
                </a:solidFill>
              </a:rPr>
              <a:t>Цены и тарифы</a:t>
            </a:r>
            <a:r>
              <a:rPr lang="ru-RU" altLang="ru-RU" sz="1600" b="1" baseline="30000">
                <a:solidFill>
                  <a:srgbClr val="0066CC"/>
                </a:solidFill>
              </a:rPr>
              <a:t>1</a:t>
            </a:r>
          </a:p>
        </p:txBody>
      </p:sp>
      <p:sp>
        <p:nvSpPr>
          <p:cNvPr id="8" name="Rectangle 8">
            <a:extLst>
              <a:ext uri="{FF2B5EF4-FFF2-40B4-BE49-F238E27FC236}"/>
            </a:extLst>
          </p:cNvPr>
          <p:cNvSpPr/>
          <p:nvPr/>
        </p:nvSpPr>
        <p:spPr>
          <a:xfrm>
            <a:off x="0" y="6040438"/>
            <a:ext cx="9144000" cy="230187"/>
          </a:xfrm>
          <a:prstGeom prst="rect">
            <a:avLst/>
          </a:prstGeom>
        </p:spPr>
        <p:txBody>
          <a:bodyPr anchor="b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1</a:t>
            </a:r>
            <a:r>
              <a:rPr lang="ru-RU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 По данным управленческой отчетности</a:t>
            </a:r>
          </a:p>
        </p:txBody>
      </p:sp>
      <p:graphicFrame>
        <p:nvGraphicFramePr>
          <p:cNvPr id="9" name="Таблица 20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8261137"/>
              </p:ext>
            </p:extLst>
          </p:nvPr>
        </p:nvGraphicFramePr>
        <p:xfrm>
          <a:off x="4876800" y="1541463"/>
          <a:ext cx="4114800" cy="1782790"/>
        </p:xfrm>
        <a:graphic>
          <a:graphicData uri="http://schemas.openxmlformats.org/drawingml/2006/table">
            <a:tbl>
              <a:tblPr/>
              <a:tblGrid>
                <a:gridCol w="3318096">
                  <a:extLst>
                    <a:ext uri="{9D8B030D-6E8A-4147-A177-3AD203B41FA5}"/>
                  </a:extLst>
                </a:gridCol>
                <a:gridCol w="796704">
                  <a:extLst>
                    <a:ext uri="{9D8B030D-6E8A-4147-A177-3AD203B41FA5}"/>
                  </a:extLst>
                </a:gridCol>
              </a:tblGrid>
              <a:tr h="222443">
                <a:tc>
                  <a:txBody>
                    <a:bodyPr/>
                    <a:lstStyle/>
                    <a:p>
                      <a:pPr algn="l" rtl="0" fontAlgn="ctr"/>
                      <a:endParaRPr lang="ru-RU" sz="1100" b="1" i="0" u="none" strike="noStrike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 marL="45720" marR="45720" marT="27403" marB="274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2019</a:t>
                      </a:r>
                      <a:endParaRPr kumimoji="0" 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45720" marR="45720" marT="27403" marB="274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90080">
                <a:tc>
                  <a:txBody>
                    <a:bodyPr/>
                    <a:lstStyle/>
                    <a:p>
                      <a:pPr marL="114300" indent="0" font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Средняя цена продажи э/э на свободном рынке, руб./МВтч</a:t>
                      </a:r>
                    </a:p>
                  </a:txBody>
                  <a:tcPr marL="45720" marR="45720" marT="27403" marB="274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300" indent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1 227,70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90080">
                <a:tc>
                  <a:txBody>
                    <a:bodyPr/>
                    <a:lstStyle/>
                    <a:p>
                      <a:pPr marL="114300" indent="0" font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Средний тариф на тепло, </a:t>
                      </a:r>
                      <a:b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руб./Гкал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7403" marB="2740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300" indent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829,21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90080">
                <a:tc>
                  <a:txBody>
                    <a:bodyPr/>
                    <a:lstStyle/>
                    <a:p>
                      <a:pPr marL="114300" indent="0" font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Средняя цена на новую мощность, </a:t>
                      </a:r>
                      <a:b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руб./МВт в месяц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7403" marB="2740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300" indent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815 811,65 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90080">
                <a:tc>
                  <a:txBody>
                    <a:bodyPr/>
                    <a:lstStyle/>
                    <a:p>
                      <a:pPr marL="114300" indent="0" font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Средняя цена на старую мощность,  </a:t>
                      </a:r>
                      <a:b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руб./МВт в месяц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7403" marB="2740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300" indent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130 831,06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7305" marB="2730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0" name="Text Box 103"/>
          <p:cNvSpPr txBox="1">
            <a:spLocks noChangeArrowheads="1"/>
          </p:cNvSpPr>
          <p:nvPr/>
        </p:nvSpPr>
        <p:spPr bwMode="auto">
          <a:xfrm>
            <a:off x="5183188" y="3581400"/>
            <a:ext cx="375443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66CC"/>
                </a:solidFill>
              </a:rPr>
              <a:t>Структура объемов продаж электроэнергии </a:t>
            </a:r>
            <a:br>
              <a:rPr lang="ru-RU" altLang="ru-RU" sz="1600" b="1" dirty="0">
                <a:solidFill>
                  <a:srgbClr val="0066CC"/>
                </a:solidFill>
              </a:rPr>
            </a:br>
            <a:r>
              <a:rPr lang="ru-RU" altLang="ru-RU" sz="1600" b="1" dirty="0">
                <a:solidFill>
                  <a:srgbClr val="0066CC"/>
                </a:solidFill>
              </a:rPr>
              <a:t>на ОРЭМ за </a:t>
            </a:r>
            <a:r>
              <a:rPr lang="ru-RU" altLang="ru-RU" sz="1600" b="1" dirty="0" smtClean="0">
                <a:solidFill>
                  <a:srgbClr val="0066CC"/>
                </a:solidFill>
              </a:rPr>
              <a:t>2019 </a:t>
            </a:r>
            <a:r>
              <a:rPr lang="ru-RU" altLang="ru-RU" sz="1600" b="1" dirty="0">
                <a:solidFill>
                  <a:srgbClr val="0066CC"/>
                </a:solidFill>
              </a:rPr>
              <a:t>г.</a:t>
            </a:r>
            <a:r>
              <a:rPr lang="ru-RU" altLang="ru-RU" sz="1600" b="1" baseline="30000" dirty="0">
                <a:solidFill>
                  <a:srgbClr val="0066CC"/>
                </a:solidFill>
              </a:rPr>
              <a:t>1</a:t>
            </a:r>
          </a:p>
        </p:txBody>
      </p:sp>
      <p:sp>
        <p:nvSpPr>
          <p:cNvPr id="11" name="Text Box 103"/>
          <p:cNvSpPr txBox="1">
            <a:spLocks noChangeArrowheads="1"/>
          </p:cNvSpPr>
          <p:nvPr/>
        </p:nvSpPr>
        <p:spPr bwMode="auto">
          <a:xfrm>
            <a:off x="152400" y="3581400"/>
            <a:ext cx="40719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66CC"/>
                </a:solidFill>
              </a:rPr>
              <a:t>Структура выручки от продажи электроэнергии </a:t>
            </a:r>
            <a:br>
              <a:rPr lang="ru-RU" altLang="ru-RU" sz="1600" b="1" dirty="0">
                <a:solidFill>
                  <a:srgbClr val="0066CC"/>
                </a:solidFill>
              </a:rPr>
            </a:br>
            <a:r>
              <a:rPr lang="ru-RU" altLang="ru-RU" sz="1600" b="1" dirty="0">
                <a:solidFill>
                  <a:srgbClr val="0066CC"/>
                </a:solidFill>
              </a:rPr>
              <a:t>и мощности за </a:t>
            </a:r>
            <a:r>
              <a:rPr lang="ru-RU" altLang="ru-RU" sz="1600" b="1" dirty="0" smtClean="0">
                <a:solidFill>
                  <a:srgbClr val="0066CC"/>
                </a:solidFill>
              </a:rPr>
              <a:t>2019 </a:t>
            </a:r>
            <a:r>
              <a:rPr lang="ru-RU" altLang="ru-RU" sz="1600" b="1" dirty="0">
                <a:solidFill>
                  <a:srgbClr val="0066CC"/>
                </a:solidFill>
              </a:rPr>
              <a:t>г.</a:t>
            </a:r>
            <a:r>
              <a:rPr lang="ru-RU" altLang="ru-RU" sz="1600" b="1" baseline="30000" dirty="0">
                <a:solidFill>
                  <a:srgbClr val="0066CC"/>
                </a:solidFill>
              </a:rPr>
              <a:t>1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5221" y="4330672"/>
            <a:ext cx="6045708" cy="159258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71843" y="4280793"/>
            <a:ext cx="5049012" cy="165201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14431" y="1528185"/>
            <a:ext cx="4992624" cy="1577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911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Переменные расходы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1873251" y="6477893"/>
            <a:ext cx="7048500" cy="307777"/>
          </a:xfrm>
        </p:spPr>
        <p:txBody>
          <a:bodyPr/>
          <a:lstStyle/>
          <a:p>
            <a:r>
              <a:rPr lang="ru-RU" dirty="0"/>
              <a:t>Результаты деятельности Группы ОГК-2 по МСФО за 2019 г.</a:t>
            </a:r>
          </a:p>
        </p:txBody>
      </p:sp>
      <p:graphicFrame>
        <p:nvGraphicFramePr>
          <p:cNvPr id="5" name="Таблица 4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8156631"/>
              </p:ext>
            </p:extLst>
          </p:nvPr>
        </p:nvGraphicFramePr>
        <p:xfrm>
          <a:off x="4876800" y="1508125"/>
          <a:ext cx="4114801" cy="1784352"/>
        </p:xfrm>
        <a:graphic>
          <a:graphicData uri="http://schemas.openxmlformats.org/drawingml/2006/table">
            <a:tbl>
              <a:tblPr/>
              <a:tblGrid>
                <a:gridCol w="2053503">
                  <a:extLst>
                    <a:ext uri="{9D8B030D-6E8A-4147-A177-3AD203B41FA5}"/>
                  </a:extLst>
                </a:gridCol>
                <a:gridCol w="763949">
                  <a:extLst>
                    <a:ext uri="{9D8B030D-6E8A-4147-A177-3AD203B41FA5}"/>
                  </a:extLst>
                </a:gridCol>
                <a:gridCol w="763949">
                  <a:extLst>
                    <a:ext uri="{9D8B030D-6E8A-4147-A177-3AD203B41FA5}"/>
                  </a:extLst>
                </a:gridCol>
                <a:gridCol w="533400">
                  <a:extLst>
                    <a:ext uri="{9D8B030D-6E8A-4147-A177-3AD203B41FA5}"/>
                  </a:extLst>
                </a:gridCol>
              </a:tblGrid>
              <a:tr h="390320">
                <a:tc>
                  <a:txBody>
                    <a:bodyPr/>
                    <a:lstStyle/>
                    <a:p>
                      <a:pPr algn="l" rtl="0" fontAlgn="ctr"/>
                      <a:endParaRPr lang="ru-RU" sz="1100" b="1" i="0" u="none" strike="noStrike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 marL="45720" marR="45720" marT="27454" marB="274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79C2"/>
                          </a:solidFill>
                          <a:latin typeface="+mn-lt"/>
                        </a:rPr>
                        <a:t>2018</a:t>
                      </a:r>
                      <a:endParaRPr lang="ru-RU" sz="1100" b="1" i="0" u="none" strike="noStrike" dirty="0">
                        <a:solidFill>
                          <a:srgbClr val="0079C2"/>
                        </a:solidFill>
                        <a:latin typeface="+mn-lt"/>
                      </a:endParaRPr>
                    </a:p>
                  </a:txBody>
                  <a:tcPr marL="45720" marR="45720" marT="27450" marB="27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79C2"/>
                          </a:solidFill>
                          <a:latin typeface="+mn-lt"/>
                        </a:rPr>
                        <a:t>2019</a:t>
                      </a:r>
                      <a:endParaRPr lang="ru-RU" sz="1100" b="1" i="0" u="none" strike="noStrike" dirty="0">
                        <a:solidFill>
                          <a:srgbClr val="0079C2"/>
                        </a:solidFill>
                        <a:latin typeface="+mn-lt"/>
                      </a:endParaRPr>
                    </a:p>
                  </a:txBody>
                  <a:tcPr marL="45720" marR="45720" marT="27450" marB="27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9C2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Изм.</a:t>
                      </a:r>
                    </a:p>
                  </a:txBody>
                  <a:tcPr marL="45720" marR="45720" marT="27454" marB="274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90451">
                <a:tc>
                  <a:txBody>
                    <a:bodyPr/>
                    <a:lstStyle/>
                    <a:p>
                      <a:pPr marL="114300" indent="0" font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Расходы на топливо</a:t>
                      </a:r>
                    </a:p>
                  </a:txBody>
                  <a:tcPr marL="45720" marR="45720" marT="27454" marB="274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62 353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58 620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-6,0%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90451">
                <a:tc>
                  <a:txBody>
                    <a:bodyPr/>
                    <a:lstStyle/>
                    <a:p>
                      <a:pPr marL="114300" indent="0" font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Расходы на</a:t>
                      </a:r>
                      <a:r>
                        <a:rPr lang="ru-RU" sz="11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покупную электро- и тепловую энергию и мощность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7454" marB="2745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12 943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9 107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-29,6%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90451">
                <a:tc>
                  <a:txBody>
                    <a:bodyPr/>
                    <a:lstStyle/>
                    <a:p>
                      <a:pPr marL="114300" indent="0" fontAlgn="ctr">
                        <a:spcAft>
                          <a:spcPts val="0"/>
                        </a:spcAft>
                      </a:pPr>
                      <a:r>
                        <a:rPr lang="ru-RU" altLang="ru-RU" sz="1100" dirty="0">
                          <a:solidFill>
                            <a:schemeClr val="tx1"/>
                          </a:solidFill>
                        </a:rPr>
                        <a:t>Экологические платежи 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7454" marB="2745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192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152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-20,8%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222679">
                <a:tc>
                  <a:txBody>
                    <a:bodyPr/>
                    <a:lstStyle/>
                    <a:p>
                      <a:pPr marL="0" indent="0" font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 переменные расходы</a:t>
                      </a:r>
                    </a:p>
                  </a:txBody>
                  <a:tcPr marL="45720" marR="45720" marT="27454" marB="2745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75 488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67 879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-10,1%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7" name="Text Box 103"/>
          <p:cNvSpPr txBox="1">
            <a:spLocks noChangeArrowheads="1"/>
          </p:cNvSpPr>
          <p:nvPr/>
        </p:nvSpPr>
        <p:spPr bwMode="auto">
          <a:xfrm>
            <a:off x="4738688" y="1143000"/>
            <a:ext cx="3678237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0066CC"/>
                </a:solidFill>
              </a:rPr>
              <a:t>Структура переменных расходов, млн руб.</a:t>
            </a:r>
          </a:p>
        </p:txBody>
      </p:sp>
      <p:sp>
        <p:nvSpPr>
          <p:cNvPr id="8" name="Text Box 103"/>
          <p:cNvSpPr txBox="1">
            <a:spLocks noChangeArrowheads="1"/>
          </p:cNvSpPr>
          <p:nvPr/>
        </p:nvSpPr>
        <p:spPr bwMode="auto">
          <a:xfrm>
            <a:off x="622300" y="3614738"/>
            <a:ext cx="25622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0066CC"/>
                </a:solidFill>
              </a:rPr>
              <a:t>Расходы на топливо, млн руб.</a:t>
            </a:r>
          </a:p>
        </p:txBody>
      </p:sp>
      <p:sp>
        <p:nvSpPr>
          <p:cNvPr id="9" name="Rectangle 5">
            <a:extLst>
              <a:ext uri="{FF2B5EF4-FFF2-40B4-BE49-F238E27FC236}"/>
            </a:extLst>
          </p:cNvPr>
          <p:cNvSpPr/>
          <p:nvPr/>
        </p:nvSpPr>
        <p:spPr>
          <a:xfrm>
            <a:off x="0" y="6040438"/>
            <a:ext cx="9144000" cy="230187"/>
          </a:xfrm>
          <a:prstGeom prst="rect">
            <a:avLst/>
          </a:prstGeom>
        </p:spPr>
        <p:txBody>
          <a:bodyPr anchor="b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aseline="30000" dirty="0">
                <a:solidFill>
                  <a:srgbClr val="0066CC"/>
                </a:solidFill>
                <a:latin typeface="+mn-lt"/>
                <a:cs typeface="+mn-cs"/>
              </a:rPr>
              <a:t>1</a:t>
            </a:r>
            <a:r>
              <a:rPr lang="ru-RU" sz="900" dirty="0">
                <a:solidFill>
                  <a:srgbClr val="0066CC"/>
                </a:solidFill>
                <a:latin typeface="+mn-lt"/>
                <a:cs typeface="+mn-cs"/>
              </a:rPr>
              <a:t> По данным управленческой отчетности</a:t>
            </a:r>
          </a:p>
        </p:txBody>
      </p:sp>
      <p:sp>
        <p:nvSpPr>
          <p:cNvPr id="10" name="Text Box 103"/>
          <p:cNvSpPr txBox="1">
            <a:spLocks noChangeArrowheads="1"/>
          </p:cNvSpPr>
          <p:nvPr/>
        </p:nvSpPr>
        <p:spPr bwMode="auto">
          <a:xfrm>
            <a:off x="146050" y="1143000"/>
            <a:ext cx="37401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0066CC"/>
                </a:solidFill>
              </a:rPr>
              <a:t>Факторы изменения </a:t>
            </a:r>
            <a:br>
              <a:rPr lang="ru-RU" altLang="ru-RU" sz="1600" b="1">
                <a:solidFill>
                  <a:srgbClr val="0066CC"/>
                </a:solidFill>
              </a:rPr>
            </a:br>
            <a:r>
              <a:rPr lang="ru-RU" altLang="ru-RU" sz="1600" b="1">
                <a:solidFill>
                  <a:srgbClr val="0066CC"/>
                </a:solidFill>
              </a:rPr>
              <a:t>переменных операционных расходов</a:t>
            </a:r>
          </a:p>
        </p:txBody>
      </p:sp>
      <p:sp>
        <p:nvSpPr>
          <p:cNvPr id="11" name="Text Box 103"/>
          <p:cNvSpPr txBox="1">
            <a:spLocks noChangeArrowheads="1"/>
          </p:cNvSpPr>
          <p:nvPr/>
        </p:nvSpPr>
        <p:spPr bwMode="auto">
          <a:xfrm>
            <a:off x="5116513" y="3643313"/>
            <a:ext cx="28448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0066CC"/>
                </a:solidFill>
              </a:rPr>
              <a:t>Потребление топлива, тыс. т.у.т.</a:t>
            </a:r>
            <a:r>
              <a:rPr lang="ru-RU" altLang="ru-RU" sz="1600" b="1" baseline="30000">
                <a:solidFill>
                  <a:srgbClr val="0066CC"/>
                </a:solidFill>
              </a:rPr>
              <a:t>1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46050" y="1689100"/>
            <a:ext cx="43529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ru-RU" altLang="ru-RU" sz="1200" dirty="0">
                <a:solidFill>
                  <a:schemeClr val="tx1"/>
                </a:solidFill>
              </a:rPr>
              <a:t>Уменьшение расходов на топливо, покупную электрическую энергию, мощность и тепловую энергию, а также экологические платежи обусловлено снижением выработки электрической энергии за </a:t>
            </a:r>
            <a:r>
              <a:rPr lang="ru-RU" altLang="ru-RU" sz="1200" dirty="0" smtClean="0">
                <a:solidFill>
                  <a:schemeClr val="tx1"/>
                </a:solidFill>
              </a:rPr>
              <a:t>2019 год </a:t>
            </a:r>
            <a:r>
              <a:rPr lang="ru-RU" altLang="ru-RU" sz="1200" dirty="0">
                <a:solidFill>
                  <a:schemeClr val="tx1"/>
                </a:solidFill>
              </a:rPr>
              <a:t>по сравнению с </a:t>
            </a:r>
            <a:r>
              <a:rPr lang="ru-RU" altLang="ru-RU" sz="1200" dirty="0" smtClean="0">
                <a:solidFill>
                  <a:schemeClr val="tx1"/>
                </a:solidFill>
              </a:rPr>
              <a:t>2018 годом.</a:t>
            </a:r>
            <a:endParaRPr lang="ru-RU" altLang="ru-RU" sz="1200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3">
            <a:extLst>
              <a:ext uri="{FF2B5EF4-FFF2-40B4-BE49-F238E27FC236}"/>
            </a:extLst>
          </p:cNvPr>
          <p:cNvCxnSpPr/>
          <p:nvPr/>
        </p:nvCxnSpPr>
        <p:spPr>
          <a:xfrm>
            <a:off x="2205038" y="4284663"/>
            <a:ext cx="917575" cy="98425"/>
          </a:xfrm>
          <a:prstGeom prst="straightConnector1">
            <a:avLst/>
          </a:prstGeom>
          <a:ln>
            <a:solidFill>
              <a:srgbClr val="0066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5">
            <a:extLst>
              <a:ext uri="{FF2B5EF4-FFF2-40B4-BE49-F238E27FC236}"/>
            </a:extLst>
          </p:cNvPr>
          <p:cNvSpPr/>
          <p:nvPr/>
        </p:nvSpPr>
        <p:spPr>
          <a:xfrm>
            <a:off x="2481263" y="4151313"/>
            <a:ext cx="365125" cy="365125"/>
          </a:xfrm>
          <a:prstGeom prst="ellipse">
            <a:avLst/>
          </a:prstGeom>
          <a:solidFill>
            <a:schemeClr val="bg1"/>
          </a:solidFill>
          <a:ln w="6350">
            <a:solidFill>
              <a:srgbClr val="00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spc="-10" dirty="0" smtClean="0">
                <a:solidFill>
                  <a:srgbClr val="0066CC"/>
                </a:solidFill>
              </a:rPr>
              <a:t>-6,0%</a:t>
            </a:r>
            <a:endParaRPr lang="ru-RU" sz="1050" spc="-10" dirty="0">
              <a:solidFill>
                <a:srgbClr val="0066CC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569" y="4193475"/>
            <a:ext cx="3334512" cy="1620012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8572" y="3985355"/>
            <a:ext cx="3422904" cy="2170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569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7097" y="4574454"/>
            <a:ext cx="3400044" cy="1842516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Постоянные </a:t>
            </a:r>
            <a:r>
              <a:rPr lang="ru-RU" altLang="ru-RU" dirty="0" smtClean="0"/>
              <a:t>расходы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1873251" y="6477893"/>
            <a:ext cx="7048500" cy="307777"/>
          </a:xfrm>
        </p:spPr>
        <p:txBody>
          <a:bodyPr/>
          <a:lstStyle/>
          <a:p>
            <a:r>
              <a:rPr lang="ru-RU" dirty="0"/>
              <a:t>Результаты деятельности Группы ОГК-2 по МСФО за 2019 г.</a:t>
            </a:r>
          </a:p>
        </p:txBody>
      </p:sp>
      <p:sp>
        <p:nvSpPr>
          <p:cNvPr id="7" name="Text Box 103"/>
          <p:cNvSpPr txBox="1">
            <a:spLocks noChangeArrowheads="1"/>
          </p:cNvSpPr>
          <p:nvPr/>
        </p:nvSpPr>
        <p:spPr bwMode="auto">
          <a:xfrm>
            <a:off x="5148263" y="1227138"/>
            <a:ext cx="364966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0079C2"/>
                </a:solidFill>
              </a:rPr>
              <a:t>Структура постоянных расходов, млн руб.</a:t>
            </a:r>
          </a:p>
        </p:txBody>
      </p:sp>
      <p:sp>
        <p:nvSpPr>
          <p:cNvPr id="8" name="Text Box 103"/>
          <p:cNvSpPr txBox="1">
            <a:spLocks noChangeArrowheads="1"/>
          </p:cNvSpPr>
          <p:nvPr/>
        </p:nvSpPr>
        <p:spPr bwMode="auto">
          <a:xfrm>
            <a:off x="781050" y="4247505"/>
            <a:ext cx="26527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0079C2"/>
                </a:solidFill>
              </a:rPr>
              <a:t>Постоянные расходы, млн руб.</a:t>
            </a:r>
          </a:p>
        </p:txBody>
      </p:sp>
      <p:sp>
        <p:nvSpPr>
          <p:cNvPr id="9" name="Text Box 103"/>
          <p:cNvSpPr txBox="1">
            <a:spLocks noChangeArrowheads="1"/>
          </p:cNvSpPr>
          <p:nvPr/>
        </p:nvSpPr>
        <p:spPr bwMode="auto">
          <a:xfrm>
            <a:off x="1371293" y="1127125"/>
            <a:ext cx="186910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79C2"/>
                </a:solidFill>
              </a:rPr>
              <a:t>Факторы изменения </a:t>
            </a:r>
            <a:br>
              <a:rPr lang="ru-RU" altLang="ru-RU" sz="1600" b="1" dirty="0">
                <a:solidFill>
                  <a:srgbClr val="0079C2"/>
                </a:solidFill>
              </a:rPr>
            </a:br>
            <a:r>
              <a:rPr lang="ru-RU" altLang="ru-RU" sz="1600" b="1" dirty="0">
                <a:solidFill>
                  <a:srgbClr val="0079C2"/>
                </a:solidFill>
              </a:rPr>
              <a:t>постоянных </a:t>
            </a:r>
            <a:r>
              <a:rPr lang="ru-RU" altLang="ru-RU" sz="1600" b="1" dirty="0" smtClean="0">
                <a:solidFill>
                  <a:srgbClr val="0079C2"/>
                </a:solidFill>
              </a:rPr>
              <a:t>расходов</a:t>
            </a:r>
            <a:endParaRPr lang="ru-RU" altLang="ru-RU" sz="1600" b="1" dirty="0">
              <a:solidFill>
                <a:srgbClr val="0079C2"/>
              </a:solidFill>
            </a:endParaRPr>
          </a:p>
        </p:txBody>
      </p:sp>
      <p:sp>
        <p:nvSpPr>
          <p:cNvPr id="10" name="Text Box 103"/>
          <p:cNvSpPr txBox="1">
            <a:spLocks noChangeArrowheads="1"/>
          </p:cNvSpPr>
          <p:nvPr/>
        </p:nvSpPr>
        <p:spPr bwMode="auto">
          <a:xfrm>
            <a:off x="5367338" y="4228455"/>
            <a:ext cx="297347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79C2"/>
                </a:solidFill>
              </a:rPr>
              <a:t>Амортизация и </a:t>
            </a:r>
            <a:r>
              <a:rPr lang="ru-RU" altLang="ru-RU" sz="1600" b="1" dirty="0" smtClean="0">
                <a:solidFill>
                  <a:srgbClr val="0079C2"/>
                </a:solidFill>
              </a:rPr>
              <a:t>износ, млн руб.</a:t>
            </a:r>
            <a:endParaRPr lang="ru-RU" altLang="ru-RU" sz="1600" b="1" dirty="0">
              <a:solidFill>
                <a:srgbClr val="0079C2"/>
              </a:solidFill>
            </a:endParaRPr>
          </a:p>
        </p:txBody>
      </p:sp>
      <p:graphicFrame>
        <p:nvGraphicFramePr>
          <p:cNvPr id="11" name="Таблица 20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615970"/>
              </p:ext>
            </p:extLst>
          </p:nvPr>
        </p:nvGraphicFramePr>
        <p:xfrm>
          <a:off x="4887913" y="1577975"/>
          <a:ext cx="4173538" cy="2450335"/>
        </p:xfrm>
        <a:graphic>
          <a:graphicData uri="http://schemas.openxmlformats.org/drawingml/2006/table">
            <a:tbl>
              <a:tblPr/>
              <a:tblGrid>
                <a:gridCol w="2217222">
                  <a:extLst>
                    <a:ext uri="{9D8B030D-6E8A-4147-A177-3AD203B41FA5}"/>
                  </a:extLst>
                </a:gridCol>
                <a:gridCol w="582962">
                  <a:extLst>
                    <a:ext uri="{9D8B030D-6E8A-4147-A177-3AD203B41FA5}"/>
                  </a:extLst>
                </a:gridCol>
                <a:gridCol w="763841">
                  <a:extLst>
                    <a:ext uri="{9D8B030D-6E8A-4147-A177-3AD203B41FA5}"/>
                  </a:extLst>
                </a:gridCol>
                <a:gridCol w="609513">
                  <a:extLst>
                    <a:ext uri="{9D8B030D-6E8A-4147-A177-3AD203B41FA5}"/>
                  </a:extLst>
                </a:gridCol>
              </a:tblGrid>
              <a:tr h="307769">
                <a:tc>
                  <a:txBody>
                    <a:bodyPr/>
                    <a:lstStyle/>
                    <a:p>
                      <a:pPr algn="l" rtl="0" fontAlgn="ctr"/>
                      <a:endParaRPr lang="ru-RU" sz="1100" b="1" i="0" u="none" strike="noStrike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 marL="45714" marR="45714" marT="27428" marB="274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79C2"/>
                          </a:solidFill>
                          <a:latin typeface="+mn-lt"/>
                        </a:rPr>
                        <a:t>2018</a:t>
                      </a:r>
                      <a:endParaRPr lang="ru-RU" sz="1100" b="1" i="0" u="none" strike="noStrike" dirty="0">
                        <a:solidFill>
                          <a:srgbClr val="0079C2"/>
                        </a:solidFill>
                        <a:latin typeface="+mn-lt"/>
                      </a:endParaRPr>
                    </a:p>
                  </a:txBody>
                  <a:tcPr marL="45720" marR="45720" marT="27450" marB="27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79C2"/>
                          </a:solidFill>
                          <a:latin typeface="+mn-lt"/>
                        </a:rPr>
                        <a:t>2019</a:t>
                      </a:r>
                      <a:endParaRPr lang="ru-RU" sz="1100" b="1" i="0" u="none" strike="noStrike" dirty="0">
                        <a:solidFill>
                          <a:srgbClr val="0079C2"/>
                        </a:solidFill>
                        <a:latin typeface="+mn-lt"/>
                      </a:endParaRPr>
                    </a:p>
                  </a:txBody>
                  <a:tcPr marL="45720" marR="45720" marT="27450" marB="27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9C2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Изм.</a:t>
                      </a:r>
                    </a:p>
                  </a:txBody>
                  <a:tcPr marL="45714" marR="45714" marT="27428" marB="274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196282">
                <a:tc>
                  <a:txBody>
                    <a:bodyPr/>
                    <a:lstStyle/>
                    <a:p>
                      <a:pPr marL="114300" indent="0" font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Вознаграждение работникам</a:t>
                      </a:r>
                    </a:p>
                  </a:txBody>
                  <a:tcPr marL="45714" marR="45714" marT="27428" marB="274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8 824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9 375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+6,2</a:t>
                      </a:r>
                      <a:r>
                        <a:rPr lang="ru-RU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44171">
                <a:tc>
                  <a:txBody>
                    <a:bodyPr/>
                    <a:lstStyle/>
                    <a:p>
                      <a:pPr marL="114300" indent="0" font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Затраты на ремонт и сервисное</a:t>
                      </a:r>
                      <a:r>
                        <a:rPr lang="ru-RU" sz="11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обслуживание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4" marR="45714" marT="27428" marB="2742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4 305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3 920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-8,9%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639950">
                <a:tc>
                  <a:txBody>
                    <a:bodyPr/>
                    <a:lstStyle/>
                    <a:p>
                      <a:pPr marL="114300" indent="0" font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Администрирование рынка электроэнергии и услуги оперативно-диспетчерского управления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4" marR="45714" marT="27428" marB="2742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2 048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2 160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+5,5</a:t>
                      </a:r>
                      <a:r>
                        <a:rPr lang="ru-RU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196282">
                <a:tc>
                  <a:txBody>
                    <a:bodyPr/>
                    <a:lstStyle/>
                    <a:p>
                      <a:pPr marL="114300" indent="0" font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Налоги, кроме налога на прибыль</a:t>
                      </a:r>
                    </a:p>
                  </a:txBody>
                  <a:tcPr marL="45714" marR="45714" marT="27428" marB="2742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4 249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2 993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-29,6%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196282">
                <a:tc>
                  <a:txBody>
                    <a:bodyPr/>
                    <a:lstStyle/>
                    <a:p>
                      <a:pPr marL="114300" indent="0" font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Расходы на  аренду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4" marR="45714" marT="27428" marB="2742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2 354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4 617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+96,1</a:t>
                      </a:r>
                      <a:r>
                        <a:rPr lang="ru-RU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196282">
                <a:tc>
                  <a:txBody>
                    <a:bodyPr/>
                    <a:lstStyle/>
                    <a:p>
                      <a:pPr marL="114300" indent="0" font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Прочие постоянные расходы</a:t>
                      </a:r>
                    </a:p>
                  </a:txBody>
                  <a:tcPr marL="45714" marR="45714" marT="27428" marB="2742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17 150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11 976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-30,2%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196282">
                <a:tc>
                  <a:txBody>
                    <a:bodyPr/>
                    <a:lstStyle/>
                    <a:p>
                      <a:pPr marL="0" indent="0" font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 постоянные</a:t>
                      </a:r>
                      <a:r>
                        <a:rPr lang="ru-RU" sz="1100" b="1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расходы</a:t>
                      </a:r>
                    </a:p>
                  </a:txBody>
                  <a:tcPr marL="45714" marR="45714" marT="27428" marB="2742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38 930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35 041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-10,0%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cxnSp>
        <p:nvCxnSpPr>
          <p:cNvPr id="12" name="Straight Arrow Connector 13">
            <a:extLst>
              <a:ext uri="{FF2B5EF4-FFF2-40B4-BE49-F238E27FC236}"/>
            </a:extLst>
          </p:cNvPr>
          <p:cNvCxnSpPr/>
          <p:nvPr/>
        </p:nvCxnSpPr>
        <p:spPr>
          <a:xfrm>
            <a:off x="2087563" y="4816387"/>
            <a:ext cx="1112837" cy="85725"/>
          </a:xfrm>
          <a:prstGeom prst="straightConnector1">
            <a:avLst/>
          </a:prstGeom>
          <a:ln>
            <a:solidFill>
              <a:srgbClr val="0066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4">
            <a:extLst>
              <a:ext uri="{FF2B5EF4-FFF2-40B4-BE49-F238E27FC236}"/>
            </a:extLst>
          </p:cNvPr>
          <p:cNvSpPr/>
          <p:nvPr/>
        </p:nvSpPr>
        <p:spPr>
          <a:xfrm>
            <a:off x="2438400" y="4633825"/>
            <a:ext cx="365125" cy="365125"/>
          </a:xfrm>
          <a:prstGeom prst="ellipse">
            <a:avLst/>
          </a:prstGeom>
          <a:solidFill>
            <a:schemeClr val="bg1"/>
          </a:solidFill>
          <a:ln w="6350">
            <a:solidFill>
              <a:srgbClr val="00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spc="-30" dirty="0" smtClean="0">
                <a:solidFill>
                  <a:srgbClr val="0079C2"/>
                </a:solidFill>
              </a:rPr>
              <a:t>-10,0%</a:t>
            </a:r>
            <a:endParaRPr lang="ru-RU" sz="1050" spc="-30" dirty="0">
              <a:solidFill>
                <a:srgbClr val="0079C2"/>
              </a:solidFill>
            </a:endParaRPr>
          </a:p>
        </p:txBody>
      </p:sp>
      <p:cxnSp>
        <p:nvCxnSpPr>
          <p:cNvPr id="14" name="Straight Arrow Connector 16">
            <a:extLst>
              <a:ext uri="{FF2B5EF4-FFF2-40B4-BE49-F238E27FC236}"/>
            </a:extLst>
          </p:cNvPr>
          <p:cNvCxnSpPr/>
          <p:nvPr/>
        </p:nvCxnSpPr>
        <p:spPr>
          <a:xfrm flipV="1">
            <a:off x="6711950" y="4641762"/>
            <a:ext cx="908050" cy="192088"/>
          </a:xfrm>
          <a:prstGeom prst="straightConnector1">
            <a:avLst/>
          </a:prstGeom>
          <a:ln>
            <a:solidFill>
              <a:srgbClr val="0066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7">
            <a:extLst>
              <a:ext uri="{FF2B5EF4-FFF2-40B4-BE49-F238E27FC236}"/>
            </a:extLst>
          </p:cNvPr>
          <p:cNvSpPr/>
          <p:nvPr/>
        </p:nvSpPr>
        <p:spPr>
          <a:xfrm>
            <a:off x="6973888" y="4536987"/>
            <a:ext cx="365125" cy="365125"/>
          </a:xfrm>
          <a:prstGeom prst="ellipse">
            <a:avLst/>
          </a:prstGeom>
          <a:solidFill>
            <a:schemeClr val="bg1"/>
          </a:solidFill>
          <a:ln w="6350">
            <a:solidFill>
              <a:srgbClr val="00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spc="-30" dirty="0" smtClean="0">
                <a:solidFill>
                  <a:srgbClr val="0079C2"/>
                </a:solidFill>
              </a:rPr>
              <a:t>+3,0%</a:t>
            </a:r>
            <a:endParaRPr lang="ru-RU" sz="1050" spc="-30" dirty="0">
              <a:solidFill>
                <a:srgbClr val="0079C2"/>
              </a:solidFill>
            </a:endParaRP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142875" y="1701800"/>
            <a:ext cx="4745038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just">
              <a:buFontTx/>
              <a:buChar char="-"/>
            </a:pPr>
            <a:r>
              <a:rPr lang="ru-RU" altLang="ru-RU" sz="1200" dirty="0">
                <a:solidFill>
                  <a:schemeClr val="tx1"/>
                </a:solidFill>
              </a:rPr>
              <a:t>Снижение прочих постоянных расходов в большей степени обусловлено значительным снижением величины штрафов, пени и неустоек за нарушение условий договоров по основной деятельности. </a:t>
            </a:r>
          </a:p>
          <a:p>
            <a:pPr algn="just">
              <a:buFontTx/>
              <a:buChar char="-"/>
            </a:pPr>
            <a:r>
              <a:rPr lang="ru-RU" altLang="ru-RU" sz="1200" dirty="0">
                <a:solidFill>
                  <a:schemeClr val="tx1"/>
                </a:solidFill>
              </a:rPr>
              <a:t>Снижение налогов, кроме налогов на прибыль, связано со снижением налога на имущество в связи с изменением законодательства. 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303" y="4675100"/>
            <a:ext cx="3887435" cy="1741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51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394" y="1986446"/>
            <a:ext cx="3373885" cy="2836062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dirty="0"/>
              <a:t>EBITDA </a:t>
            </a:r>
            <a:r>
              <a:rPr lang="ru-RU" altLang="ru-RU" dirty="0"/>
              <a:t>и прибыль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1873251" y="6477893"/>
            <a:ext cx="7048500" cy="307777"/>
          </a:xfrm>
        </p:spPr>
        <p:txBody>
          <a:bodyPr/>
          <a:lstStyle/>
          <a:p>
            <a:r>
              <a:rPr lang="ru-RU" dirty="0"/>
              <a:t>Результаты деятельности Группы ОГК-2 по МСФО за 2019 г.</a:t>
            </a:r>
          </a:p>
        </p:txBody>
      </p:sp>
      <p:sp>
        <p:nvSpPr>
          <p:cNvPr id="5" name="Text Box 103"/>
          <p:cNvSpPr txBox="1">
            <a:spLocks noChangeArrowheads="1"/>
          </p:cNvSpPr>
          <p:nvPr/>
        </p:nvSpPr>
        <p:spPr bwMode="auto">
          <a:xfrm>
            <a:off x="4638925" y="1354138"/>
            <a:ext cx="372377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79C2"/>
                </a:solidFill>
              </a:rPr>
              <a:t>Формирование прибыли за </a:t>
            </a:r>
            <a:r>
              <a:rPr lang="ru-RU" altLang="ru-RU" sz="1600" b="1" dirty="0" smtClean="0">
                <a:solidFill>
                  <a:srgbClr val="0079C2"/>
                </a:solidFill>
              </a:rPr>
              <a:t>2019 </a:t>
            </a:r>
            <a:r>
              <a:rPr lang="ru-RU" altLang="ru-RU" sz="1600" b="1" dirty="0">
                <a:solidFill>
                  <a:srgbClr val="0079C2"/>
                </a:solidFill>
              </a:rPr>
              <a:t>г., млн руб.</a:t>
            </a:r>
          </a:p>
        </p:txBody>
      </p:sp>
      <p:sp>
        <p:nvSpPr>
          <p:cNvPr id="7" name="Text Box 103"/>
          <p:cNvSpPr txBox="1">
            <a:spLocks noChangeArrowheads="1"/>
          </p:cNvSpPr>
          <p:nvPr/>
        </p:nvSpPr>
        <p:spPr bwMode="auto">
          <a:xfrm>
            <a:off x="560388" y="1354138"/>
            <a:ext cx="3130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1600" b="1">
                <a:solidFill>
                  <a:srgbClr val="0079C2"/>
                </a:solidFill>
              </a:rPr>
              <a:t>EBITDA</a:t>
            </a:r>
            <a:r>
              <a:rPr lang="ru-RU" altLang="ru-RU" sz="1600" b="1">
                <a:solidFill>
                  <a:srgbClr val="0079C2"/>
                </a:solidFill>
              </a:rPr>
              <a:t>, млн руб. </a:t>
            </a:r>
          </a:p>
        </p:txBody>
      </p:sp>
      <p:cxnSp>
        <p:nvCxnSpPr>
          <p:cNvPr id="8" name="Straight Arrow Connector 6">
            <a:extLst>
              <a:ext uri="{FF2B5EF4-FFF2-40B4-BE49-F238E27FC236}"/>
            </a:extLst>
          </p:cNvPr>
          <p:cNvCxnSpPr/>
          <p:nvPr/>
        </p:nvCxnSpPr>
        <p:spPr>
          <a:xfrm flipV="1">
            <a:off x="1524000" y="3048000"/>
            <a:ext cx="909638" cy="152400"/>
          </a:xfrm>
          <a:prstGeom prst="straightConnector1">
            <a:avLst/>
          </a:prstGeom>
          <a:ln>
            <a:solidFill>
              <a:srgbClr val="0066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7">
            <a:extLst>
              <a:ext uri="{FF2B5EF4-FFF2-40B4-BE49-F238E27FC236}"/>
            </a:extLst>
          </p:cNvPr>
          <p:cNvSpPr/>
          <p:nvPr/>
        </p:nvSpPr>
        <p:spPr>
          <a:xfrm>
            <a:off x="1755775" y="2933700"/>
            <a:ext cx="365125" cy="365125"/>
          </a:xfrm>
          <a:prstGeom prst="ellipse">
            <a:avLst/>
          </a:prstGeom>
          <a:solidFill>
            <a:schemeClr val="bg1"/>
          </a:solidFill>
          <a:ln w="6350">
            <a:solidFill>
              <a:srgbClr val="00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spc="-10" dirty="0" smtClean="0">
                <a:solidFill>
                  <a:srgbClr val="0079C2"/>
                </a:solidFill>
              </a:rPr>
              <a:t>+</a:t>
            </a:r>
            <a:r>
              <a:rPr lang="ru-RU" sz="1050" spc="-10" dirty="0" smtClean="0">
                <a:solidFill>
                  <a:srgbClr val="0079C2"/>
                </a:solidFill>
              </a:rPr>
              <a:t>15,3%</a:t>
            </a:r>
            <a:endParaRPr lang="ru-RU" sz="1050" spc="-10" dirty="0">
              <a:solidFill>
                <a:srgbClr val="0079C2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8019" y="1775604"/>
            <a:ext cx="4713732" cy="3442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497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1401" y="2411790"/>
            <a:ext cx="2793492" cy="313182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1" y="2462435"/>
            <a:ext cx="3268980" cy="3058668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Заемные средства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1873251" y="6477893"/>
            <a:ext cx="7048500" cy="307777"/>
          </a:xfrm>
        </p:spPr>
        <p:txBody>
          <a:bodyPr/>
          <a:lstStyle/>
          <a:p>
            <a:r>
              <a:rPr lang="ru-RU" dirty="0"/>
              <a:t>Результаты деятельности Группы ОГК-2 по МСФО за 2019 г.</a:t>
            </a:r>
          </a:p>
        </p:txBody>
      </p:sp>
      <p:sp>
        <p:nvSpPr>
          <p:cNvPr id="5" name="Text Box 61"/>
          <p:cNvSpPr txBox="1">
            <a:spLocks noChangeArrowheads="1"/>
          </p:cNvSpPr>
          <p:nvPr/>
        </p:nvSpPr>
        <p:spPr bwMode="auto">
          <a:xfrm>
            <a:off x="0" y="6026150"/>
            <a:ext cx="7272338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900" baseline="30000">
                <a:solidFill>
                  <a:schemeClr val="bg1">
                    <a:lumMod val="50000"/>
                  </a:schemeClr>
                </a:solidFill>
              </a:rPr>
              <a:t>1 </a:t>
            </a:r>
            <a:r>
              <a:rPr lang="ru-RU" altLang="ru-RU" sz="900">
                <a:solidFill>
                  <a:schemeClr val="bg1">
                    <a:lumMod val="50000"/>
                  </a:schemeClr>
                </a:solidFill>
              </a:rPr>
              <a:t>Чистый долг</a:t>
            </a:r>
            <a:r>
              <a:rPr lang="en-US" altLang="ru-RU" sz="90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ru-RU" altLang="ru-RU" sz="900">
                <a:solidFill>
                  <a:schemeClr val="bg1">
                    <a:lumMod val="50000"/>
                  </a:schemeClr>
                </a:solidFill>
              </a:rPr>
              <a:t>чистая задолженность) = Общая сумма Заемных средств за вычетом Денежных средств и их эквивалентов </a:t>
            </a:r>
            <a:endParaRPr lang="en-US" altLang="ru-RU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xt Box 103"/>
          <p:cNvSpPr txBox="1">
            <a:spLocks noChangeArrowheads="1"/>
          </p:cNvSpPr>
          <p:nvPr/>
        </p:nvSpPr>
        <p:spPr bwMode="auto">
          <a:xfrm>
            <a:off x="6124575" y="1276350"/>
            <a:ext cx="26670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0079C2"/>
                </a:solidFill>
              </a:rPr>
              <a:t>Чистый долг, </a:t>
            </a:r>
            <a:r>
              <a:rPr lang="en-US" altLang="ru-RU" sz="1600" b="1">
                <a:solidFill>
                  <a:srgbClr val="0079C2"/>
                </a:solidFill>
              </a:rPr>
              <a:t/>
            </a:r>
            <a:br>
              <a:rPr lang="en-US" altLang="ru-RU" sz="1600" b="1">
                <a:solidFill>
                  <a:srgbClr val="0079C2"/>
                </a:solidFill>
              </a:rPr>
            </a:br>
            <a:r>
              <a:rPr lang="ru-RU" altLang="ru-RU" sz="1600" b="1">
                <a:solidFill>
                  <a:srgbClr val="0079C2"/>
                </a:solidFill>
              </a:rPr>
              <a:t>млн руб.</a:t>
            </a:r>
            <a:r>
              <a:rPr lang="en-US" altLang="ru-RU" sz="1600" b="1" baseline="30000">
                <a:solidFill>
                  <a:srgbClr val="0079C2"/>
                </a:solidFill>
              </a:rPr>
              <a:t>1</a:t>
            </a:r>
            <a:endParaRPr lang="ru-RU" altLang="ru-RU" sz="1600" b="1" baseline="30000">
              <a:solidFill>
                <a:srgbClr val="0079C2"/>
              </a:solidFill>
            </a:endParaRPr>
          </a:p>
        </p:txBody>
      </p:sp>
      <p:sp>
        <p:nvSpPr>
          <p:cNvPr id="8" name="Text Box 103"/>
          <p:cNvSpPr txBox="1">
            <a:spLocks noChangeArrowheads="1"/>
          </p:cNvSpPr>
          <p:nvPr/>
        </p:nvSpPr>
        <p:spPr bwMode="auto">
          <a:xfrm>
            <a:off x="146050" y="1219200"/>
            <a:ext cx="25971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0079C2"/>
                </a:solidFill>
              </a:rPr>
              <a:t>Структура заемных средств, млн руб.</a:t>
            </a:r>
          </a:p>
        </p:txBody>
      </p:sp>
      <p:sp>
        <p:nvSpPr>
          <p:cNvPr id="9" name="Text Box 103"/>
          <p:cNvSpPr txBox="1">
            <a:spLocks noChangeArrowheads="1"/>
          </p:cNvSpPr>
          <p:nvPr/>
        </p:nvSpPr>
        <p:spPr bwMode="auto">
          <a:xfrm>
            <a:off x="3270250" y="1219200"/>
            <a:ext cx="28765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79C2"/>
                </a:solidFill>
              </a:rPr>
              <a:t>Диверсификация заемных средств по срокам погашения на </a:t>
            </a:r>
            <a:r>
              <a:rPr lang="ru-RU" altLang="ru-RU" sz="1600" b="1" dirty="0" smtClean="0">
                <a:solidFill>
                  <a:srgbClr val="0079C2"/>
                </a:solidFill>
              </a:rPr>
              <a:t>31 декабря 2019 </a:t>
            </a:r>
            <a:r>
              <a:rPr lang="ru-RU" altLang="ru-RU" sz="1600" b="1" dirty="0">
                <a:solidFill>
                  <a:srgbClr val="0079C2"/>
                </a:solidFill>
              </a:rPr>
              <a:t>г., млн руб.</a:t>
            </a:r>
          </a:p>
        </p:txBody>
      </p:sp>
      <p:cxnSp>
        <p:nvCxnSpPr>
          <p:cNvPr id="10" name="Straight Arrow Connector 7">
            <a:extLst>
              <a:ext uri="{FF2B5EF4-FFF2-40B4-BE49-F238E27FC236}"/>
            </a:extLst>
          </p:cNvPr>
          <p:cNvCxnSpPr/>
          <p:nvPr/>
        </p:nvCxnSpPr>
        <p:spPr>
          <a:xfrm flipV="1">
            <a:off x="1127760" y="2556669"/>
            <a:ext cx="985520" cy="173831"/>
          </a:xfrm>
          <a:prstGeom prst="straightConnector1">
            <a:avLst/>
          </a:prstGeom>
          <a:ln>
            <a:solidFill>
              <a:srgbClr val="0066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8">
            <a:extLst>
              <a:ext uri="{FF2B5EF4-FFF2-40B4-BE49-F238E27FC236}"/>
            </a:extLst>
          </p:cNvPr>
          <p:cNvSpPr/>
          <p:nvPr/>
        </p:nvSpPr>
        <p:spPr>
          <a:xfrm>
            <a:off x="1404938" y="2497138"/>
            <a:ext cx="365125" cy="366712"/>
          </a:xfrm>
          <a:prstGeom prst="ellipse">
            <a:avLst/>
          </a:prstGeom>
          <a:solidFill>
            <a:schemeClr val="bg1"/>
          </a:solidFill>
          <a:ln w="6350">
            <a:solidFill>
              <a:srgbClr val="00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spc="-10" dirty="0" smtClean="0">
                <a:solidFill>
                  <a:srgbClr val="0079C2"/>
                </a:solidFill>
              </a:rPr>
              <a:t>+11,8%</a:t>
            </a:r>
            <a:endParaRPr lang="ru-RU" sz="1050" spc="-10" dirty="0">
              <a:solidFill>
                <a:srgbClr val="0079C2"/>
              </a:solidFill>
            </a:endParaRPr>
          </a:p>
        </p:txBody>
      </p:sp>
      <p:sp>
        <p:nvSpPr>
          <p:cNvPr id="12" name="Text Box 61"/>
          <p:cNvSpPr txBox="1">
            <a:spLocks noChangeArrowheads="1"/>
          </p:cNvSpPr>
          <p:nvPr/>
        </p:nvSpPr>
        <p:spPr bwMode="auto">
          <a:xfrm>
            <a:off x="0" y="6026150"/>
            <a:ext cx="7272338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900" baseline="30000" dirty="0">
                <a:solidFill>
                  <a:schemeClr val="bg1">
                    <a:lumMod val="50000"/>
                  </a:schemeClr>
                </a:solidFill>
              </a:rPr>
              <a:t>1 </a:t>
            </a:r>
            <a:r>
              <a:rPr lang="ru-RU" altLang="ru-RU" sz="900" dirty="0">
                <a:solidFill>
                  <a:schemeClr val="bg1">
                    <a:lumMod val="50000"/>
                  </a:schemeClr>
                </a:solidFill>
              </a:rPr>
              <a:t>Чистый долг</a:t>
            </a:r>
            <a:r>
              <a:rPr lang="en-US" altLang="ru-RU" sz="900" dirty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ru-RU" altLang="ru-RU" sz="900" dirty="0">
                <a:solidFill>
                  <a:schemeClr val="bg1">
                    <a:lumMod val="50000"/>
                  </a:schemeClr>
                </a:solidFill>
              </a:rPr>
              <a:t>чистая задолженность) = Общая сумма Заемных средств за вычетом Денежных средств и их эквивалентов   </a:t>
            </a:r>
            <a:endParaRPr lang="en-US" altLang="ru-RU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3" name="Straight Arrow Connector 6">
            <a:extLst>
              <a:ext uri="{FF2B5EF4-FFF2-40B4-BE49-F238E27FC236}"/>
            </a:extLst>
          </p:cNvPr>
          <p:cNvCxnSpPr/>
          <p:nvPr/>
        </p:nvCxnSpPr>
        <p:spPr>
          <a:xfrm flipV="1">
            <a:off x="6913643" y="2702758"/>
            <a:ext cx="1012745" cy="26110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7">
            <a:extLst>
              <a:ext uri="{FF2B5EF4-FFF2-40B4-BE49-F238E27FC236}"/>
            </a:extLst>
          </p:cNvPr>
          <p:cNvSpPr/>
          <p:nvPr/>
        </p:nvSpPr>
        <p:spPr>
          <a:xfrm>
            <a:off x="6548518" y="2805490"/>
            <a:ext cx="365125" cy="365125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spc="-10" dirty="0">
                <a:solidFill>
                  <a:srgbClr val="0079C2"/>
                </a:solidFill>
              </a:rPr>
              <a:t>1,50</a:t>
            </a:r>
          </a:p>
        </p:txBody>
      </p:sp>
      <p:sp>
        <p:nvSpPr>
          <p:cNvPr id="15" name="Oval 7">
            <a:extLst>
              <a:ext uri="{FF2B5EF4-FFF2-40B4-BE49-F238E27FC236}"/>
            </a:extLst>
          </p:cNvPr>
          <p:cNvSpPr/>
          <p:nvPr/>
        </p:nvSpPr>
        <p:spPr>
          <a:xfrm>
            <a:off x="7926388" y="2547938"/>
            <a:ext cx="365125" cy="365125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spc="-10" dirty="0" smtClean="0">
                <a:solidFill>
                  <a:srgbClr val="0079C2"/>
                </a:solidFill>
              </a:rPr>
              <a:t>1,68</a:t>
            </a:r>
            <a:endParaRPr lang="ru-RU" sz="1050" spc="-10" dirty="0">
              <a:solidFill>
                <a:srgbClr val="0079C2"/>
              </a:solidFill>
            </a:endParaRPr>
          </a:p>
        </p:txBody>
      </p:sp>
      <p:sp>
        <p:nvSpPr>
          <p:cNvPr id="16" name="Text Box 103"/>
          <p:cNvSpPr txBox="1">
            <a:spLocks noChangeArrowheads="1"/>
          </p:cNvSpPr>
          <p:nvPr/>
        </p:nvSpPr>
        <p:spPr bwMode="auto">
          <a:xfrm>
            <a:off x="6791326" y="2290385"/>
            <a:ext cx="11350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dirty="0">
                <a:solidFill>
                  <a:srgbClr val="0079C2"/>
                </a:solidFill>
              </a:rPr>
              <a:t>Чистый долг/</a:t>
            </a:r>
            <a:r>
              <a:rPr lang="en-US" altLang="ru-RU" sz="1200" dirty="0">
                <a:solidFill>
                  <a:srgbClr val="0079C2"/>
                </a:solidFill>
              </a:rPr>
              <a:t> EBITDA</a:t>
            </a:r>
            <a:endParaRPr lang="ru-RU" altLang="ru-RU" sz="1200" baseline="30000" dirty="0">
              <a:solidFill>
                <a:srgbClr val="0079C2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14475" y="2166938"/>
            <a:ext cx="2875788" cy="3092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348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/>
              <a:t>Результаты деятельности Группы ОГК-2 по МСФО 2019 г.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E730068-F805-43B7-8A8E-3E2DB17E4B45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8" name="Title 5"/>
          <p:cNvSpPr txBox="1">
            <a:spLocks/>
          </p:cNvSpPr>
          <p:nvPr/>
        </p:nvSpPr>
        <p:spPr bwMode="auto">
          <a:xfrm>
            <a:off x="1939925" y="2644775"/>
            <a:ext cx="7204075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r>
              <a:rPr lang="ru-RU" altLang="ru-RU" kern="0" smtClean="0"/>
              <a:t>Спасибо за внимание!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343150" y="3898900"/>
            <a:ext cx="4819650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endParaRPr lang="en-US" altLang="ru-RU" sz="16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1600" dirty="0"/>
              <a:t>Контакты</a:t>
            </a:r>
            <a:r>
              <a:rPr lang="en-US" altLang="ru-RU" sz="1600" dirty="0"/>
              <a:t>:</a:t>
            </a:r>
            <a:endParaRPr lang="ru-RU" altLang="ru-RU" sz="16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1600" dirty="0"/>
              <a:t>Гризель Наталья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1600" dirty="0"/>
              <a:t>Тел.: + 7 (812) 646-13-64, доб. 2416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ru-RU" sz="1600" dirty="0"/>
              <a:t>Email: Grizel.Natalya@ogk2.ru</a:t>
            </a:r>
            <a:endParaRPr lang="ru-RU" altLang="ru-RU" sz="16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ru-RU" sz="16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ru-RU" sz="1600" u="sng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altLang="ru-RU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3_Специальное оформление">
  <a:themeElements>
    <a:clrScheme name="3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3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Специальное оформление">
  <a:themeElements>
    <a:clrScheme name="3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3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Специальное оформление">
  <a:themeElements>
    <a:clrScheme name="4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4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Специальное оформление">
  <a:themeElements>
    <a:clrScheme name="4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4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1_Специальное оформление">
  <a:themeElements>
    <a:clrScheme name="4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4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7_Специальное оформление">
  <a:themeElements>
    <a:clrScheme name="7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7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8_Специальное оформление">
  <a:themeElements>
    <a:clrScheme name="8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8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8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0_Специальное оформление">
  <a:themeElements>
    <a:clrScheme name="9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9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9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3281</TotalTime>
  <Words>991</Words>
  <Application>Microsoft Office PowerPoint</Application>
  <PresentationFormat>Экран (4:3)</PresentationFormat>
  <Paragraphs>197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8</vt:i4>
      </vt:variant>
      <vt:variant>
        <vt:lpstr>Заголовки слайдов</vt:lpstr>
      </vt:variant>
      <vt:variant>
        <vt:i4>9</vt:i4>
      </vt:variant>
    </vt:vector>
  </HeadingPairs>
  <TitlesOfParts>
    <vt:vector size="22" baseType="lpstr">
      <vt:lpstr>Arial</vt:lpstr>
      <vt:lpstr>Arial Narrow</vt:lpstr>
      <vt:lpstr>Calibri</vt:lpstr>
      <vt:lpstr>Symbol</vt:lpstr>
      <vt:lpstr>Times New Roman</vt:lpstr>
      <vt:lpstr>3_Специальное оформление</vt:lpstr>
      <vt:lpstr>6_Специальное оформление</vt:lpstr>
      <vt:lpstr>4_Специальное оформление</vt:lpstr>
      <vt:lpstr>5_Специальное оформление</vt:lpstr>
      <vt:lpstr>11_Специальное оформление</vt:lpstr>
      <vt:lpstr>7_Специальное оформление</vt:lpstr>
      <vt:lpstr>8_Специальное оформление</vt:lpstr>
      <vt:lpstr>10_Специальное оформление</vt:lpstr>
      <vt:lpstr>Презентация PowerPoint</vt:lpstr>
      <vt:lpstr>Ограничение ответственности</vt:lpstr>
      <vt:lpstr>Производственные и финансовые результаты</vt:lpstr>
      <vt:lpstr>Выручка</vt:lpstr>
      <vt:lpstr>Переменные расходы</vt:lpstr>
      <vt:lpstr>Постоянные расходы</vt:lpstr>
      <vt:lpstr>EBITDA и прибыль</vt:lpstr>
      <vt:lpstr>Заемные средства</vt:lpstr>
      <vt:lpstr>Презентация PowerPoint</vt:lpstr>
    </vt:vector>
  </TitlesOfParts>
  <Company>Typo Graphic Design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Pirit</dc:creator>
  <cp:lastModifiedBy>Гризель Наталья Олеговна</cp:lastModifiedBy>
  <cp:revision>180</cp:revision>
  <dcterms:created xsi:type="dcterms:W3CDTF">2009-07-15T11:37:47Z</dcterms:created>
  <dcterms:modified xsi:type="dcterms:W3CDTF">2020-03-06T13:47:59Z</dcterms:modified>
</cp:coreProperties>
</file>